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379" r:id="rId2"/>
    <p:sldId id="380" r:id="rId3"/>
    <p:sldId id="405" r:id="rId4"/>
    <p:sldId id="406" r:id="rId5"/>
    <p:sldId id="407" r:id="rId6"/>
    <p:sldId id="408" r:id="rId7"/>
    <p:sldId id="410" r:id="rId8"/>
    <p:sldId id="411" r:id="rId9"/>
    <p:sldId id="41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Schofield" initials="LS" lastIdx="1" clrIdx="0">
    <p:extLst>
      <p:ext uri="{19B8F6BF-5375-455C-9EA6-DF929625EA0E}">
        <p15:presenceInfo xmlns:p15="http://schemas.microsoft.com/office/powerpoint/2012/main" userId="S::lauraschofield@lstdb.org.uk::fc845844-ca79-47a5-8077-691b5983e00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F1CC84-7A8F-4C28-A510-E6BD15BF9CF9}"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GB"/>
        </a:p>
      </dgm:t>
    </dgm:pt>
    <dgm:pt modelId="{264C9C45-9D9F-4477-A526-E19BF07F4846}">
      <dgm:prSet custT="1"/>
      <dgm:spPr/>
      <dgm:t>
        <a:bodyPr/>
        <a:lstStyle/>
        <a:p>
          <a:r>
            <a:rPr lang="en-GB" sz="2400" b="1" dirty="0"/>
            <a:t>Initial disclosure</a:t>
          </a:r>
        </a:p>
      </dgm:t>
    </dgm:pt>
    <dgm:pt modelId="{C223B989-17AF-4EEC-995F-8BE3DFF14559}" type="parTrans" cxnId="{F43AF51C-B146-448C-8B76-A12AFE99E2D1}">
      <dgm:prSet/>
      <dgm:spPr/>
      <dgm:t>
        <a:bodyPr/>
        <a:lstStyle/>
        <a:p>
          <a:endParaRPr lang="en-GB"/>
        </a:p>
      </dgm:t>
    </dgm:pt>
    <dgm:pt modelId="{84DC938E-E24B-4001-9A5E-B5CC498E8628}" type="sibTrans" cxnId="{F43AF51C-B146-448C-8B76-A12AFE99E2D1}">
      <dgm:prSet/>
      <dgm:spPr/>
      <dgm:t>
        <a:bodyPr/>
        <a:lstStyle/>
        <a:p>
          <a:endParaRPr lang="en-GB"/>
        </a:p>
      </dgm:t>
    </dgm:pt>
    <dgm:pt modelId="{9A0100A8-B13F-4036-AEED-86BCD6131091}">
      <dgm:prSet custT="1"/>
      <dgm:spPr/>
      <dgm:t>
        <a:bodyPr anchor="ctr"/>
        <a:lstStyle/>
        <a:p>
          <a:pPr>
            <a:buFont typeface="Arial" panose="020B0604020202020204" pitchFamily="34" charset="0"/>
            <a:buNone/>
          </a:pPr>
          <a:r>
            <a:rPr lang="en-US" sz="1600" dirty="0">
              <a:effectLst/>
              <a:latin typeface="Calibri" panose="020F0502020204030204" pitchFamily="34" charset="0"/>
              <a:ea typeface="Calibri" panose="020F0502020204030204" pitchFamily="34" charset="0"/>
              <a:cs typeface="Times New Roman" panose="02020603050405020304" pitchFamily="18" charset="0"/>
            </a:rPr>
            <a:t>	Chloe is a single parent of six-year-old Max. She was furloughed from her job as a set designer. Chloe’s work is now re-opening and she is expected to return as her furlough will soon be ending but she doesn’t know if she will be able to.</a:t>
          </a:r>
          <a:endParaRPr lang="en-GB" sz="1600" dirty="0"/>
        </a:p>
      </dgm:t>
    </dgm:pt>
    <dgm:pt modelId="{32F49970-880D-4C4E-9039-0F28C1144A21}" type="parTrans" cxnId="{E5607726-CB61-42E6-B1F0-FC0626828F52}">
      <dgm:prSet/>
      <dgm:spPr/>
      <dgm:t>
        <a:bodyPr/>
        <a:lstStyle/>
        <a:p>
          <a:endParaRPr lang="en-GB"/>
        </a:p>
      </dgm:t>
    </dgm:pt>
    <dgm:pt modelId="{CA45D0EF-7924-440D-9363-8CCB256967F4}" type="sibTrans" cxnId="{E5607726-CB61-42E6-B1F0-FC0626828F52}">
      <dgm:prSet/>
      <dgm:spPr/>
      <dgm:t>
        <a:bodyPr/>
        <a:lstStyle/>
        <a:p>
          <a:endParaRPr lang="en-GB"/>
        </a:p>
      </dgm:t>
    </dgm:pt>
    <dgm:pt modelId="{0E8D6131-739B-4226-AC7A-65F297CAE419}" type="pres">
      <dgm:prSet presAssocID="{8DF1CC84-7A8F-4C28-A510-E6BD15BF9CF9}" presName="linear" presStyleCnt="0">
        <dgm:presLayoutVars>
          <dgm:dir/>
          <dgm:animLvl val="lvl"/>
          <dgm:resizeHandles val="exact"/>
        </dgm:presLayoutVars>
      </dgm:prSet>
      <dgm:spPr/>
    </dgm:pt>
    <dgm:pt modelId="{FB6D35B1-CB05-42A8-9717-D12CCDB1CD77}" type="pres">
      <dgm:prSet presAssocID="{264C9C45-9D9F-4477-A526-E19BF07F4846}" presName="parentLin" presStyleCnt="0"/>
      <dgm:spPr/>
    </dgm:pt>
    <dgm:pt modelId="{5A6D9CBB-3893-4EAC-BDD4-F6C35D98F614}" type="pres">
      <dgm:prSet presAssocID="{264C9C45-9D9F-4477-A526-E19BF07F4846}" presName="parentLeftMargin" presStyleLbl="node1" presStyleIdx="0" presStyleCnt="1"/>
      <dgm:spPr/>
    </dgm:pt>
    <dgm:pt modelId="{98A93883-5425-483E-BFCE-28B6523ABF0E}" type="pres">
      <dgm:prSet presAssocID="{264C9C45-9D9F-4477-A526-E19BF07F4846}" presName="parentText" presStyleLbl="node1" presStyleIdx="0" presStyleCnt="1" custScaleY="40425" custLinFactNeighborY="-23965">
        <dgm:presLayoutVars>
          <dgm:chMax val="0"/>
          <dgm:bulletEnabled val="1"/>
        </dgm:presLayoutVars>
      </dgm:prSet>
      <dgm:spPr/>
    </dgm:pt>
    <dgm:pt modelId="{B5AEC443-261D-467B-9570-2C33EA362935}" type="pres">
      <dgm:prSet presAssocID="{264C9C45-9D9F-4477-A526-E19BF07F4846}" presName="negativeSpace" presStyleCnt="0"/>
      <dgm:spPr/>
    </dgm:pt>
    <dgm:pt modelId="{DE09D394-3448-4A33-83F5-B77A862709D1}" type="pres">
      <dgm:prSet presAssocID="{264C9C45-9D9F-4477-A526-E19BF07F4846}" presName="childText" presStyleLbl="conFgAcc1" presStyleIdx="0" presStyleCnt="1" custScaleY="73490">
        <dgm:presLayoutVars>
          <dgm:bulletEnabled val="1"/>
        </dgm:presLayoutVars>
      </dgm:prSet>
      <dgm:spPr/>
    </dgm:pt>
  </dgm:ptLst>
  <dgm:cxnLst>
    <dgm:cxn modelId="{BC417611-FD78-402C-A516-31F89A3BD524}" type="presOf" srcId="{8DF1CC84-7A8F-4C28-A510-E6BD15BF9CF9}" destId="{0E8D6131-739B-4226-AC7A-65F297CAE419}" srcOrd="0" destOrd="0" presId="urn:microsoft.com/office/officeart/2005/8/layout/list1"/>
    <dgm:cxn modelId="{F43AF51C-B146-448C-8B76-A12AFE99E2D1}" srcId="{8DF1CC84-7A8F-4C28-A510-E6BD15BF9CF9}" destId="{264C9C45-9D9F-4477-A526-E19BF07F4846}" srcOrd="0" destOrd="0" parTransId="{C223B989-17AF-4EEC-995F-8BE3DFF14559}" sibTransId="{84DC938E-E24B-4001-9A5E-B5CC498E8628}"/>
    <dgm:cxn modelId="{E5607726-CB61-42E6-B1F0-FC0626828F52}" srcId="{264C9C45-9D9F-4477-A526-E19BF07F4846}" destId="{9A0100A8-B13F-4036-AEED-86BCD6131091}" srcOrd="0" destOrd="0" parTransId="{32F49970-880D-4C4E-9039-0F28C1144A21}" sibTransId="{CA45D0EF-7924-440D-9363-8CCB256967F4}"/>
    <dgm:cxn modelId="{E0956B3C-D548-48D7-A8DE-0022FBF75EEE}" type="presOf" srcId="{264C9C45-9D9F-4477-A526-E19BF07F4846}" destId="{5A6D9CBB-3893-4EAC-BDD4-F6C35D98F614}" srcOrd="0" destOrd="0" presId="urn:microsoft.com/office/officeart/2005/8/layout/list1"/>
    <dgm:cxn modelId="{78BE30B3-AF2F-453E-91E4-AB75BA0D3343}" type="presOf" srcId="{9A0100A8-B13F-4036-AEED-86BCD6131091}" destId="{DE09D394-3448-4A33-83F5-B77A862709D1}" srcOrd="0" destOrd="0" presId="urn:microsoft.com/office/officeart/2005/8/layout/list1"/>
    <dgm:cxn modelId="{D5441BCD-411A-4972-93ED-8A0D3B2845EF}" type="presOf" srcId="{264C9C45-9D9F-4477-A526-E19BF07F4846}" destId="{98A93883-5425-483E-BFCE-28B6523ABF0E}" srcOrd="1" destOrd="0" presId="urn:microsoft.com/office/officeart/2005/8/layout/list1"/>
    <dgm:cxn modelId="{ED3C00E8-A83C-4AF5-8B73-58CABC1D8925}" type="presParOf" srcId="{0E8D6131-739B-4226-AC7A-65F297CAE419}" destId="{FB6D35B1-CB05-42A8-9717-D12CCDB1CD77}" srcOrd="0" destOrd="0" presId="urn:microsoft.com/office/officeart/2005/8/layout/list1"/>
    <dgm:cxn modelId="{0DD340E0-E2BE-4CAB-AC8B-01F41D93F0BB}" type="presParOf" srcId="{FB6D35B1-CB05-42A8-9717-D12CCDB1CD77}" destId="{5A6D9CBB-3893-4EAC-BDD4-F6C35D98F614}" srcOrd="0" destOrd="0" presId="urn:microsoft.com/office/officeart/2005/8/layout/list1"/>
    <dgm:cxn modelId="{55198A9D-8DDF-4D0E-AA38-52BD73B8AAF8}" type="presParOf" srcId="{FB6D35B1-CB05-42A8-9717-D12CCDB1CD77}" destId="{98A93883-5425-483E-BFCE-28B6523ABF0E}" srcOrd="1" destOrd="0" presId="urn:microsoft.com/office/officeart/2005/8/layout/list1"/>
    <dgm:cxn modelId="{28569B23-19C7-4EB2-A5D2-9E58840B9F76}" type="presParOf" srcId="{0E8D6131-739B-4226-AC7A-65F297CAE419}" destId="{B5AEC443-261D-467B-9570-2C33EA362935}" srcOrd="1" destOrd="0" presId="urn:microsoft.com/office/officeart/2005/8/layout/list1"/>
    <dgm:cxn modelId="{562D832D-0C64-44C2-8B19-DF131CC3C2BF}" type="presParOf" srcId="{0E8D6131-739B-4226-AC7A-65F297CAE419}" destId="{DE09D394-3448-4A33-83F5-B77A862709D1}"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DF1CC84-7A8F-4C28-A510-E6BD15BF9CF9}"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GB"/>
        </a:p>
      </dgm:t>
    </dgm:pt>
    <dgm:pt modelId="{264C9C45-9D9F-4477-A526-E19BF07F4846}">
      <dgm:prSet custT="1"/>
      <dgm:spPr/>
      <dgm:t>
        <a:bodyPr/>
        <a:lstStyle/>
        <a:p>
          <a:r>
            <a:rPr lang="en-GB" sz="2400" b="1" dirty="0"/>
            <a:t>Probing could reveal</a:t>
          </a:r>
        </a:p>
      </dgm:t>
    </dgm:pt>
    <dgm:pt modelId="{C223B989-17AF-4EEC-995F-8BE3DFF14559}" type="parTrans" cxnId="{F43AF51C-B146-448C-8B76-A12AFE99E2D1}">
      <dgm:prSet/>
      <dgm:spPr/>
      <dgm:t>
        <a:bodyPr/>
        <a:lstStyle/>
        <a:p>
          <a:endParaRPr lang="en-GB"/>
        </a:p>
      </dgm:t>
    </dgm:pt>
    <dgm:pt modelId="{84DC938E-E24B-4001-9A5E-B5CC498E8628}" type="sibTrans" cxnId="{F43AF51C-B146-448C-8B76-A12AFE99E2D1}">
      <dgm:prSet/>
      <dgm:spPr/>
      <dgm:t>
        <a:bodyPr/>
        <a:lstStyle/>
        <a:p>
          <a:endParaRPr lang="en-GB"/>
        </a:p>
      </dgm:t>
    </dgm:pt>
    <dgm:pt modelId="{9A0100A8-B13F-4036-AEED-86BCD6131091}">
      <dgm:prSet custT="1"/>
      <dgm:spPr/>
      <dgm:t>
        <a:bodyPr/>
        <a:lstStyle/>
        <a:p>
          <a:pPr>
            <a:buNone/>
          </a:pPr>
          <a:r>
            <a:rPr lang="en-GB" sz="1600" dirty="0">
              <a:latin typeface="Calibri" panose="020F0502020204030204" pitchFamily="34" charset="0"/>
              <a:ea typeface="Calibri" panose="020F0502020204030204" pitchFamily="34" charset="0"/>
              <a:cs typeface="Times New Roman" panose="02020603050405020304" pitchFamily="18" charset="0"/>
            </a:rPr>
            <a:t>	Sarah is also extremely concerned about the health implications of reopening. Her profession involves close contact with others and she does not want to put anyone’s health at risk. As her business has no income at present, Sarah will be unable to pay staff once the furlough scheme ends. She therefore needs to open or risk having to make redundancies. The stress she is feeling about the decision to reopen is affecting her sleep and relationship at home.</a:t>
          </a:r>
          <a:endParaRPr lang="en-GB" sz="1600" dirty="0"/>
        </a:p>
      </dgm:t>
    </dgm:pt>
    <dgm:pt modelId="{32F49970-880D-4C4E-9039-0F28C1144A21}" type="parTrans" cxnId="{E5607726-CB61-42E6-B1F0-FC0626828F52}">
      <dgm:prSet/>
      <dgm:spPr/>
      <dgm:t>
        <a:bodyPr/>
        <a:lstStyle/>
        <a:p>
          <a:endParaRPr lang="en-GB"/>
        </a:p>
      </dgm:t>
    </dgm:pt>
    <dgm:pt modelId="{CA45D0EF-7924-440D-9363-8CCB256967F4}" type="sibTrans" cxnId="{E5607726-CB61-42E6-B1F0-FC0626828F52}">
      <dgm:prSet/>
      <dgm:spPr/>
      <dgm:t>
        <a:bodyPr/>
        <a:lstStyle/>
        <a:p>
          <a:endParaRPr lang="en-GB"/>
        </a:p>
      </dgm:t>
    </dgm:pt>
    <dgm:pt modelId="{0E8D6131-739B-4226-AC7A-65F297CAE419}" type="pres">
      <dgm:prSet presAssocID="{8DF1CC84-7A8F-4C28-A510-E6BD15BF9CF9}" presName="linear" presStyleCnt="0">
        <dgm:presLayoutVars>
          <dgm:dir/>
          <dgm:animLvl val="lvl"/>
          <dgm:resizeHandles val="exact"/>
        </dgm:presLayoutVars>
      </dgm:prSet>
      <dgm:spPr/>
    </dgm:pt>
    <dgm:pt modelId="{FB6D35B1-CB05-42A8-9717-D12CCDB1CD77}" type="pres">
      <dgm:prSet presAssocID="{264C9C45-9D9F-4477-A526-E19BF07F4846}" presName="parentLin" presStyleCnt="0"/>
      <dgm:spPr/>
    </dgm:pt>
    <dgm:pt modelId="{5A6D9CBB-3893-4EAC-BDD4-F6C35D98F614}" type="pres">
      <dgm:prSet presAssocID="{264C9C45-9D9F-4477-A526-E19BF07F4846}" presName="parentLeftMargin" presStyleLbl="node1" presStyleIdx="0" presStyleCnt="1"/>
      <dgm:spPr/>
    </dgm:pt>
    <dgm:pt modelId="{98A93883-5425-483E-BFCE-28B6523ABF0E}" type="pres">
      <dgm:prSet presAssocID="{264C9C45-9D9F-4477-A526-E19BF07F4846}" presName="parentText" presStyleLbl="node1" presStyleIdx="0" presStyleCnt="1" custScaleY="40425" custLinFactNeighborY="-23965">
        <dgm:presLayoutVars>
          <dgm:chMax val="0"/>
          <dgm:bulletEnabled val="1"/>
        </dgm:presLayoutVars>
      </dgm:prSet>
      <dgm:spPr/>
    </dgm:pt>
    <dgm:pt modelId="{B5AEC443-261D-467B-9570-2C33EA362935}" type="pres">
      <dgm:prSet presAssocID="{264C9C45-9D9F-4477-A526-E19BF07F4846}" presName="negativeSpace" presStyleCnt="0"/>
      <dgm:spPr/>
    </dgm:pt>
    <dgm:pt modelId="{DE09D394-3448-4A33-83F5-B77A862709D1}" type="pres">
      <dgm:prSet presAssocID="{264C9C45-9D9F-4477-A526-E19BF07F4846}" presName="childText" presStyleLbl="conFgAcc1" presStyleIdx="0" presStyleCnt="1" custScaleY="73490">
        <dgm:presLayoutVars>
          <dgm:bulletEnabled val="1"/>
        </dgm:presLayoutVars>
      </dgm:prSet>
      <dgm:spPr/>
    </dgm:pt>
  </dgm:ptLst>
  <dgm:cxnLst>
    <dgm:cxn modelId="{BC417611-FD78-402C-A516-31F89A3BD524}" type="presOf" srcId="{8DF1CC84-7A8F-4C28-A510-E6BD15BF9CF9}" destId="{0E8D6131-739B-4226-AC7A-65F297CAE419}" srcOrd="0" destOrd="0" presId="urn:microsoft.com/office/officeart/2005/8/layout/list1"/>
    <dgm:cxn modelId="{F43AF51C-B146-448C-8B76-A12AFE99E2D1}" srcId="{8DF1CC84-7A8F-4C28-A510-E6BD15BF9CF9}" destId="{264C9C45-9D9F-4477-A526-E19BF07F4846}" srcOrd="0" destOrd="0" parTransId="{C223B989-17AF-4EEC-995F-8BE3DFF14559}" sibTransId="{84DC938E-E24B-4001-9A5E-B5CC498E8628}"/>
    <dgm:cxn modelId="{E5607726-CB61-42E6-B1F0-FC0626828F52}" srcId="{264C9C45-9D9F-4477-A526-E19BF07F4846}" destId="{9A0100A8-B13F-4036-AEED-86BCD6131091}" srcOrd="0" destOrd="0" parTransId="{32F49970-880D-4C4E-9039-0F28C1144A21}" sibTransId="{CA45D0EF-7924-440D-9363-8CCB256967F4}"/>
    <dgm:cxn modelId="{E0956B3C-D548-48D7-A8DE-0022FBF75EEE}" type="presOf" srcId="{264C9C45-9D9F-4477-A526-E19BF07F4846}" destId="{5A6D9CBB-3893-4EAC-BDD4-F6C35D98F614}" srcOrd="0" destOrd="0" presId="urn:microsoft.com/office/officeart/2005/8/layout/list1"/>
    <dgm:cxn modelId="{78BE30B3-AF2F-453E-91E4-AB75BA0D3343}" type="presOf" srcId="{9A0100A8-B13F-4036-AEED-86BCD6131091}" destId="{DE09D394-3448-4A33-83F5-B77A862709D1}" srcOrd="0" destOrd="0" presId="urn:microsoft.com/office/officeart/2005/8/layout/list1"/>
    <dgm:cxn modelId="{D5441BCD-411A-4972-93ED-8A0D3B2845EF}" type="presOf" srcId="{264C9C45-9D9F-4477-A526-E19BF07F4846}" destId="{98A93883-5425-483E-BFCE-28B6523ABF0E}" srcOrd="1" destOrd="0" presId="urn:microsoft.com/office/officeart/2005/8/layout/list1"/>
    <dgm:cxn modelId="{ED3C00E8-A83C-4AF5-8B73-58CABC1D8925}" type="presParOf" srcId="{0E8D6131-739B-4226-AC7A-65F297CAE419}" destId="{FB6D35B1-CB05-42A8-9717-D12CCDB1CD77}" srcOrd="0" destOrd="0" presId="urn:microsoft.com/office/officeart/2005/8/layout/list1"/>
    <dgm:cxn modelId="{0DD340E0-E2BE-4CAB-AC8B-01F41D93F0BB}" type="presParOf" srcId="{FB6D35B1-CB05-42A8-9717-D12CCDB1CD77}" destId="{5A6D9CBB-3893-4EAC-BDD4-F6C35D98F614}" srcOrd="0" destOrd="0" presId="urn:microsoft.com/office/officeart/2005/8/layout/list1"/>
    <dgm:cxn modelId="{55198A9D-8DDF-4D0E-AA38-52BD73B8AAF8}" type="presParOf" srcId="{FB6D35B1-CB05-42A8-9717-D12CCDB1CD77}" destId="{98A93883-5425-483E-BFCE-28B6523ABF0E}" srcOrd="1" destOrd="0" presId="urn:microsoft.com/office/officeart/2005/8/layout/list1"/>
    <dgm:cxn modelId="{28569B23-19C7-4EB2-A5D2-9E58840B9F76}" type="presParOf" srcId="{0E8D6131-739B-4226-AC7A-65F297CAE419}" destId="{B5AEC443-261D-467B-9570-2C33EA362935}" srcOrd="1" destOrd="0" presId="urn:microsoft.com/office/officeart/2005/8/layout/list1"/>
    <dgm:cxn modelId="{562D832D-0C64-44C2-8B19-DF131CC3C2BF}" type="presParOf" srcId="{0E8D6131-739B-4226-AC7A-65F297CAE419}" destId="{DE09D394-3448-4A33-83F5-B77A862709D1}" srcOrd="2"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DF1CC84-7A8F-4C28-A510-E6BD15BF9CF9}"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GB"/>
        </a:p>
      </dgm:t>
    </dgm:pt>
    <dgm:pt modelId="{264C9C45-9D9F-4477-A526-E19BF07F4846}">
      <dgm:prSet custT="1"/>
      <dgm:spPr/>
      <dgm:t>
        <a:bodyPr/>
        <a:lstStyle/>
        <a:p>
          <a:r>
            <a:rPr lang="en-GB" sz="2400" b="1" dirty="0"/>
            <a:t>Initial disclosure</a:t>
          </a:r>
        </a:p>
      </dgm:t>
    </dgm:pt>
    <dgm:pt modelId="{C223B989-17AF-4EEC-995F-8BE3DFF14559}" type="parTrans" cxnId="{F43AF51C-B146-448C-8B76-A12AFE99E2D1}">
      <dgm:prSet/>
      <dgm:spPr/>
      <dgm:t>
        <a:bodyPr/>
        <a:lstStyle/>
        <a:p>
          <a:endParaRPr lang="en-GB"/>
        </a:p>
      </dgm:t>
    </dgm:pt>
    <dgm:pt modelId="{84DC938E-E24B-4001-9A5E-B5CC498E8628}" type="sibTrans" cxnId="{F43AF51C-B146-448C-8B76-A12AFE99E2D1}">
      <dgm:prSet/>
      <dgm:spPr/>
      <dgm:t>
        <a:bodyPr/>
        <a:lstStyle/>
        <a:p>
          <a:endParaRPr lang="en-GB"/>
        </a:p>
      </dgm:t>
    </dgm:pt>
    <dgm:pt modelId="{9A0100A8-B13F-4036-AEED-86BCD6131091}">
      <dgm:prSet custT="1"/>
      <dgm:spPr/>
      <dgm:t>
        <a:bodyPr anchor="ctr"/>
        <a:lstStyle/>
        <a:p>
          <a:pPr>
            <a:buFont typeface="Arial" panose="020B0604020202020204" pitchFamily="34" charset="0"/>
            <a:buNone/>
          </a:pPr>
          <a:r>
            <a:rPr lang="en-US" sz="1600" dirty="0">
              <a:latin typeface="Calibri" panose="020F0502020204030204" pitchFamily="34" charset="0"/>
              <a:ea typeface="Calibri" panose="020F0502020204030204" pitchFamily="34" charset="0"/>
              <a:cs typeface="Times New Roman" panose="02020603050405020304" pitchFamily="18" charset="0"/>
            </a:rPr>
            <a:t>	Louisa runs a market stall selling handmade jewellery. She has not been able to work on the stall during lockdown and is unsure whether she will be able to return for safety reasons. She lives with her mum who is retired.</a:t>
          </a:r>
          <a:endParaRPr lang="en-GB" sz="1600" dirty="0"/>
        </a:p>
      </dgm:t>
    </dgm:pt>
    <dgm:pt modelId="{32F49970-880D-4C4E-9039-0F28C1144A21}" type="parTrans" cxnId="{E5607726-CB61-42E6-B1F0-FC0626828F52}">
      <dgm:prSet/>
      <dgm:spPr/>
      <dgm:t>
        <a:bodyPr/>
        <a:lstStyle/>
        <a:p>
          <a:endParaRPr lang="en-GB"/>
        </a:p>
      </dgm:t>
    </dgm:pt>
    <dgm:pt modelId="{CA45D0EF-7924-440D-9363-8CCB256967F4}" type="sibTrans" cxnId="{E5607726-CB61-42E6-B1F0-FC0626828F52}">
      <dgm:prSet/>
      <dgm:spPr/>
      <dgm:t>
        <a:bodyPr/>
        <a:lstStyle/>
        <a:p>
          <a:endParaRPr lang="en-GB"/>
        </a:p>
      </dgm:t>
    </dgm:pt>
    <dgm:pt modelId="{0E8D6131-739B-4226-AC7A-65F297CAE419}" type="pres">
      <dgm:prSet presAssocID="{8DF1CC84-7A8F-4C28-A510-E6BD15BF9CF9}" presName="linear" presStyleCnt="0">
        <dgm:presLayoutVars>
          <dgm:dir/>
          <dgm:animLvl val="lvl"/>
          <dgm:resizeHandles val="exact"/>
        </dgm:presLayoutVars>
      </dgm:prSet>
      <dgm:spPr/>
    </dgm:pt>
    <dgm:pt modelId="{FB6D35B1-CB05-42A8-9717-D12CCDB1CD77}" type="pres">
      <dgm:prSet presAssocID="{264C9C45-9D9F-4477-A526-E19BF07F4846}" presName="parentLin" presStyleCnt="0"/>
      <dgm:spPr/>
    </dgm:pt>
    <dgm:pt modelId="{5A6D9CBB-3893-4EAC-BDD4-F6C35D98F614}" type="pres">
      <dgm:prSet presAssocID="{264C9C45-9D9F-4477-A526-E19BF07F4846}" presName="parentLeftMargin" presStyleLbl="node1" presStyleIdx="0" presStyleCnt="1"/>
      <dgm:spPr/>
    </dgm:pt>
    <dgm:pt modelId="{98A93883-5425-483E-BFCE-28B6523ABF0E}" type="pres">
      <dgm:prSet presAssocID="{264C9C45-9D9F-4477-A526-E19BF07F4846}" presName="parentText" presStyleLbl="node1" presStyleIdx="0" presStyleCnt="1" custScaleY="40425" custLinFactNeighborY="-23965">
        <dgm:presLayoutVars>
          <dgm:chMax val="0"/>
          <dgm:bulletEnabled val="1"/>
        </dgm:presLayoutVars>
      </dgm:prSet>
      <dgm:spPr/>
    </dgm:pt>
    <dgm:pt modelId="{B5AEC443-261D-467B-9570-2C33EA362935}" type="pres">
      <dgm:prSet presAssocID="{264C9C45-9D9F-4477-A526-E19BF07F4846}" presName="negativeSpace" presStyleCnt="0"/>
      <dgm:spPr/>
    </dgm:pt>
    <dgm:pt modelId="{DE09D394-3448-4A33-83F5-B77A862709D1}" type="pres">
      <dgm:prSet presAssocID="{264C9C45-9D9F-4477-A526-E19BF07F4846}" presName="childText" presStyleLbl="conFgAcc1" presStyleIdx="0" presStyleCnt="1" custScaleY="73490">
        <dgm:presLayoutVars>
          <dgm:bulletEnabled val="1"/>
        </dgm:presLayoutVars>
      </dgm:prSet>
      <dgm:spPr/>
    </dgm:pt>
  </dgm:ptLst>
  <dgm:cxnLst>
    <dgm:cxn modelId="{BC417611-FD78-402C-A516-31F89A3BD524}" type="presOf" srcId="{8DF1CC84-7A8F-4C28-A510-E6BD15BF9CF9}" destId="{0E8D6131-739B-4226-AC7A-65F297CAE419}" srcOrd="0" destOrd="0" presId="urn:microsoft.com/office/officeart/2005/8/layout/list1"/>
    <dgm:cxn modelId="{F43AF51C-B146-448C-8B76-A12AFE99E2D1}" srcId="{8DF1CC84-7A8F-4C28-A510-E6BD15BF9CF9}" destId="{264C9C45-9D9F-4477-A526-E19BF07F4846}" srcOrd="0" destOrd="0" parTransId="{C223B989-17AF-4EEC-995F-8BE3DFF14559}" sibTransId="{84DC938E-E24B-4001-9A5E-B5CC498E8628}"/>
    <dgm:cxn modelId="{E5607726-CB61-42E6-B1F0-FC0626828F52}" srcId="{264C9C45-9D9F-4477-A526-E19BF07F4846}" destId="{9A0100A8-B13F-4036-AEED-86BCD6131091}" srcOrd="0" destOrd="0" parTransId="{32F49970-880D-4C4E-9039-0F28C1144A21}" sibTransId="{CA45D0EF-7924-440D-9363-8CCB256967F4}"/>
    <dgm:cxn modelId="{E0956B3C-D548-48D7-A8DE-0022FBF75EEE}" type="presOf" srcId="{264C9C45-9D9F-4477-A526-E19BF07F4846}" destId="{5A6D9CBB-3893-4EAC-BDD4-F6C35D98F614}" srcOrd="0" destOrd="0" presId="urn:microsoft.com/office/officeart/2005/8/layout/list1"/>
    <dgm:cxn modelId="{78BE30B3-AF2F-453E-91E4-AB75BA0D3343}" type="presOf" srcId="{9A0100A8-B13F-4036-AEED-86BCD6131091}" destId="{DE09D394-3448-4A33-83F5-B77A862709D1}" srcOrd="0" destOrd="0" presId="urn:microsoft.com/office/officeart/2005/8/layout/list1"/>
    <dgm:cxn modelId="{D5441BCD-411A-4972-93ED-8A0D3B2845EF}" type="presOf" srcId="{264C9C45-9D9F-4477-A526-E19BF07F4846}" destId="{98A93883-5425-483E-BFCE-28B6523ABF0E}" srcOrd="1" destOrd="0" presId="urn:microsoft.com/office/officeart/2005/8/layout/list1"/>
    <dgm:cxn modelId="{ED3C00E8-A83C-4AF5-8B73-58CABC1D8925}" type="presParOf" srcId="{0E8D6131-739B-4226-AC7A-65F297CAE419}" destId="{FB6D35B1-CB05-42A8-9717-D12CCDB1CD77}" srcOrd="0" destOrd="0" presId="urn:microsoft.com/office/officeart/2005/8/layout/list1"/>
    <dgm:cxn modelId="{0DD340E0-E2BE-4CAB-AC8B-01F41D93F0BB}" type="presParOf" srcId="{FB6D35B1-CB05-42A8-9717-D12CCDB1CD77}" destId="{5A6D9CBB-3893-4EAC-BDD4-F6C35D98F614}" srcOrd="0" destOrd="0" presId="urn:microsoft.com/office/officeart/2005/8/layout/list1"/>
    <dgm:cxn modelId="{55198A9D-8DDF-4D0E-AA38-52BD73B8AAF8}" type="presParOf" srcId="{FB6D35B1-CB05-42A8-9717-D12CCDB1CD77}" destId="{98A93883-5425-483E-BFCE-28B6523ABF0E}" srcOrd="1" destOrd="0" presId="urn:microsoft.com/office/officeart/2005/8/layout/list1"/>
    <dgm:cxn modelId="{28569B23-19C7-4EB2-A5D2-9E58840B9F76}" type="presParOf" srcId="{0E8D6131-739B-4226-AC7A-65F297CAE419}" destId="{B5AEC443-261D-467B-9570-2C33EA362935}" srcOrd="1" destOrd="0" presId="urn:microsoft.com/office/officeart/2005/8/layout/list1"/>
    <dgm:cxn modelId="{562D832D-0C64-44C2-8B19-DF131CC3C2BF}" type="presParOf" srcId="{0E8D6131-739B-4226-AC7A-65F297CAE419}" destId="{DE09D394-3448-4A33-83F5-B77A862709D1}"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8DF1CC84-7A8F-4C28-A510-E6BD15BF9CF9}"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GB"/>
        </a:p>
      </dgm:t>
    </dgm:pt>
    <dgm:pt modelId="{264C9C45-9D9F-4477-A526-E19BF07F4846}">
      <dgm:prSet custT="1"/>
      <dgm:spPr/>
      <dgm:t>
        <a:bodyPr/>
        <a:lstStyle/>
        <a:p>
          <a:r>
            <a:rPr lang="en-GB" sz="2400" b="1" dirty="0"/>
            <a:t>Probing could reveal</a:t>
          </a:r>
        </a:p>
      </dgm:t>
    </dgm:pt>
    <dgm:pt modelId="{C223B989-17AF-4EEC-995F-8BE3DFF14559}" type="parTrans" cxnId="{F43AF51C-B146-448C-8B76-A12AFE99E2D1}">
      <dgm:prSet/>
      <dgm:spPr/>
      <dgm:t>
        <a:bodyPr/>
        <a:lstStyle/>
        <a:p>
          <a:endParaRPr lang="en-GB"/>
        </a:p>
      </dgm:t>
    </dgm:pt>
    <dgm:pt modelId="{84DC938E-E24B-4001-9A5E-B5CC498E8628}" type="sibTrans" cxnId="{F43AF51C-B146-448C-8B76-A12AFE99E2D1}">
      <dgm:prSet/>
      <dgm:spPr/>
      <dgm:t>
        <a:bodyPr/>
        <a:lstStyle/>
        <a:p>
          <a:endParaRPr lang="en-GB"/>
        </a:p>
      </dgm:t>
    </dgm:pt>
    <dgm:pt modelId="{9A0100A8-B13F-4036-AEED-86BCD6131091}">
      <dgm:prSet custT="1"/>
      <dgm:spPr/>
      <dgm:t>
        <a:bodyPr/>
        <a:lstStyle/>
        <a:p>
          <a:pPr>
            <a:buNone/>
          </a:pPr>
          <a:r>
            <a:rPr lang="en-US" sz="1600" dirty="0">
              <a:latin typeface="Calibri" panose="020F0502020204030204" pitchFamily="34" charset="0"/>
              <a:ea typeface="Calibri" panose="020F0502020204030204" pitchFamily="34" charset="0"/>
              <a:cs typeface="Times New Roman" panose="02020603050405020304" pitchFamily="18" charset="0"/>
            </a:rPr>
            <a:t>	Louisa visited the supermarket a handful of times at the beginning of lockdown but always went early in the morning to avoid crowds and queues. She would spend hours wiping down the products before bringing them into the kitchen afterwards. Louisa is no longer leaving the house to visit the supermarket. She has OCD and fears that going outside will mean she is certain to catch the virus and she will make her mum ill. </a:t>
          </a:r>
          <a:endParaRPr lang="en-GB" sz="1600" dirty="0"/>
        </a:p>
      </dgm:t>
    </dgm:pt>
    <dgm:pt modelId="{32F49970-880D-4C4E-9039-0F28C1144A21}" type="parTrans" cxnId="{E5607726-CB61-42E6-B1F0-FC0626828F52}">
      <dgm:prSet/>
      <dgm:spPr/>
      <dgm:t>
        <a:bodyPr/>
        <a:lstStyle/>
        <a:p>
          <a:endParaRPr lang="en-GB"/>
        </a:p>
      </dgm:t>
    </dgm:pt>
    <dgm:pt modelId="{CA45D0EF-7924-440D-9363-8CCB256967F4}" type="sibTrans" cxnId="{E5607726-CB61-42E6-B1F0-FC0626828F52}">
      <dgm:prSet/>
      <dgm:spPr/>
      <dgm:t>
        <a:bodyPr/>
        <a:lstStyle/>
        <a:p>
          <a:endParaRPr lang="en-GB"/>
        </a:p>
      </dgm:t>
    </dgm:pt>
    <dgm:pt modelId="{0E8D6131-739B-4226-AC7A-65F297CAE419}" type="pres">
      <dgm:prSet presAssocID="{8DF1CC84-7A8F-4C28-A510-E6BD15BF9CF9}" presName="linear" presStyleCnt="0">
        <dgm:presLayoutVars>
          <dgm:dir/>
          <dgm:animLvl val="lvl"/>
          <dgm:resizeHandles val="exact"/>
        </dgm:presLayoutVars>
      </dgm:prSet>
      <dgm:spPr/>
    </dgm:pt>
    <dgm:pt modelId="{FB6D35B1-CB05-42A8-9717-D12CCDB1CD77}" type="pres">
      <dgm:prSet presAssocID="{264C9C45-9D9F-4477-A526-E19BF07F4846}" presName="parentLin" presStyleCnt="0"/>
      <dgm:spPr/>
    </dgm:pt>
    <dgm:pt modelId="{5A6D9CBB-3893-4EAC-BDD4-F6C35D98F614}" type="pres">
      <dgm:prSet presAssocID="{264C9C45-9D9F-4477-A526-E19BF07F4846}" presName="parentLeftMargin" presStyleLbl="node1" presStyleIdx="0" presStyleCnt="1"/>
      <dgm:spPr/>
    </dgm:pt>
    <dgm:pt modelId="{98A93883-5425-483E-BFCE-28B6523ABF0E}" type="pres">
      <dgm:prSet presAssocID="{264C9C45-9D9F-4477-A526-E19BF07F4846}" presName="parentText" presStyleLbl="node1" presStyleIdx="0" presStyleCnt="1" custScaleY="40425" custLinFactNeighborY="-23965">
        <dgm:presLayoutVars>
          <dgm:chMax val="0"/>
          <dgm:bulletEnabled val="1"/>
        </dgm:presLayoutVars>
      </dgm:prSet>
      <dgm:spPr/>
    </dgm:pt>
    <dgm:pt modelId="{B5AEC443-261D-467B-9570-2C33EA362935}" type="pres">
      <dgm:prSet presAssocID="{264C9C45-9D9F-4477-A526-E19BF07F4846}" presName="negativeSpace" presStyleCnt="0"/>
      <dgm:spPr/>
    </dgm:pt>
    <dgm:pt modelId="{DE09D394-3448-4A33-83F5-B77A862709D1}" type="pres">
      <dgm:prSet presAssocID="{264C9C45-9D9F-4477-A526-E19BF07F4846}" presName="childText" presStyleLbl="conFgAcc1" presStyleIdx="0" presStyleCnt="1" custScaleY="73490">
        <dgm:presLayoutVars>
          <dgm:bulletEnabled val="1"/>
        </dgm:presLayoutVars>
      </dgm:prSet>
      <dgm:spPr/>
    </dgm:pt>
  </dgm:ptLst>
  <dgm:cxnLst>
    <dgm:cxn modelId="{BC417611-FD78-402C-A516-31F89A3BD524}" type="presOf" srcId="{8DF1CC84-7A8F-4C28-A510-E6BD15BF9CF9}" destId="{0E8D6131-739B-4226-AC7A-65F297CAE419}" srcOrd="0" destOrd="0" presId="urn:microsoft.com/office/officeart/2005/8/layout/list1"/>
    <dgm:cxn modelId="{F43AF51C-B146-448C-8B76-A12AFE99E2D1}" srcId="{8DF1CC84-7A8F-4C28-A510-E6BD15BF9CF9}" destId="{264C9C45-9D9F-4477-A526-E19BF07F4846}" srcOrd="0" destOrd="0" parTransId="{C223B989-17AF-4EEC-995F-8BE3DFF14559}" sibTransId="{84DC938E-E24B-4001-9A5E-B5CC498E8628}"/>
    <dgm:cxn modelId="{E5607726-CB61-42E6-B1F0-FC0626828F52}" srcId="{264C9C45-9D9F-4477-A526-E19BF07F4846}" destId="{9A0100A8-B13F-4036-AEED-86BCD6131091}" srcOrd="0" destOrd="0" parTransId="{32F49970-880D-4C4E-9039-0F28C1144A21}" sibTransId="{CA45D0EF-7924-440D-9363-8CCB256967F4}"/>
    <dgm:cxn modelId="{E0956B3C-D548-48D7-A8DE-0022FBF75EEE}" type="presOf" srcId="{264C9C45-9D9F-4477-A526-E19BF07F4846}" destId="{5A6D9CBB-3893-4EAC-BDD4-F6C35D98F614}" srcOrd="0" destOrd="0" presId="urn:microsoft.com/office/officeart/2005/8/layout/list1"/>
    <dgm:cxn modelId="{78BE30B3-AF2F-453E-91E4-AB75BA0D3343}" type="presOf" srcId="{9A0100A8-B13F-4036-AEED-86BCD6131091}" destId="{DE09D394-3448-4A33-83F5-B77A862709D1}" srcOrd="0" destOrd="0" presId="urn:microsoft.com/office/officeart/2005/8/layout/list1"/>
    <dgm:cxn modelId="{D5441BCD-411A-4972-93ED-8A0D3B2845EF}" type="presOf" srcId="{264C9C45-9D9F-4477-A526-E19BF07F4846}" destId="{98A93883-5425-483E-BFCE-28B6523ABF0E}" srcOrd="1" destOrd="0" presId="urn:microsoft.com/office/officeart/2005/8/layout/list1"/>
    <dgm:cxn modelId="{ED3C00E8-A83C-4AF5-8B73-58CABC1D8925}" type="presParOf" srcId="{0E8D6131-739B-4226-AC7A-65F297CAE419}" destId="{FB6D35B1-CB05-42A8-9717-D12CCDB1CD77}" srcOrd="0" destOrd="0" presId="urn:microsoft.com/office/officeart/2005/8/layout/list1"/>
    <dgm:cxn modelId="{0DD340E0-E2BE-4CAB-AC8B-01F41D93F0BB}" type="presParOf" srcId="{FB6D35B1-CB05-42A8-9717-D12CCDB1CD77}" destId="{5A6D9CBB-3893-4EAC-BDD4-F6C35D98F614}" srcOrd="0" destOrd="0" presId="urn:microsoft.com/office/officeart/2005/8/layout/list1"/>
    <dgm:cxn modelId="{55198A9D-8DDF-4D0E-AA38-52BD73B8AAF8}" type="presParOf" srcId="{FB6D35B1-CB05-42A8-9717-D12CCDB1CD77}" destId="{98A93883-5425-483E-BFCE-28B6523ABF0E}" srcOrd="1" destOrd="0" presId="urn:microsoft.com/office/officeart/2005/8/layout/list1"/>
    <dgm:cxn modelId="{28569B23-19C7-4EB2-A5D2-9E58840B9F76}" type="presParOf" srcId="{0E8D6131-739B-4226-AC7A-65F297CAE419}" destId="{B5AEC443-261D-467B-9570-2C33EA362935}" srcOrd="1" destOrd="0" presId="urn:microsoft.com/office/officeart/2005/8/layout/list1"/>
    <dgm:cxn modelId="{562D832D-0C64-44C2-8B19-DF131CC3C2BF}" type="presParOf" srcId="{0E8D6131-739B-4226-AC7A-65F297CAE419}" destId="{DE09D394-3448-4A33-83F5-B77A862709D1}" srcOrd="2"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DF1CC84-7A8F-4C28-A510-E6BD15BF9CF9}"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GB"/>
        </a:p>
      </dgm:t>
    </dgm:pt>
    <dgm:pt modelId="{264C9C45-9D9F-4477-A526-E19BF07F4846}">
      <dgm:prSet custT="1"/>
      <dgm:spPr/>
      <dgm:t>
        <a:bodyPr/>
        <a:lstStyle/>
        <a:p>
          <a:r>
            <a:rPr lang="en-GB" sz="2400" b="1" dirty="0"/>
            <a:t>Initial disclosure</a:t>
          </a:r>
        </a:p>
      </dgm:t>
    </dgm:pt>
    <dgm:pt modelId="{C223B989-17AF-4EEC-995F-8BE3DFF14559}" type="parTrans" cxnId="{F43AF51C-B146-448C-8B76-A12AFE99E2D1}">
      <dgm:prSet/>
      <dgm:spPr/>
      <dgm:t>
        <a:bodyPr/>
        <a:lstStyle/>
        <a:p>
          <a:endParaRPr lang="en-GB"/>
        </a:p>
      </dgm:t>
    </dgm:pt>
    <dgm:pt modelId="{84DC938E-E24B-4001-9A5E-B5CC498E8628}" type="sibTrans" cxnId="{F43AF51C-B146-448C-8B76-A12AFE99E2D1}">
      <dgm:prSet/>
      <dgm:spPr/>
      <dgm:t>
        <a:bodyPr/>
        <a:lstStyle/>
        <a:p>
          <a:endParaRPr lang="en-GB"/>
        </a:p>
      </dgm:t>
    </dgm:pt>
    <dgm:pt modelId="{9A0100A8-B13F-4036-AEED-86BCD6131091}">
      <dgm:prSet custT="1"/>
      <dgm:spPr/>
      <dgm:t>
        <a:bodyPr anchor="ctr"/>
        <a:lstStyle/>
        <a:p>
          <a:pPr>
            <a:buFont typeface="Arial" panose="020B0604020202020204" pitchFamily="34" charset="0"/>
            <a:buNone/>
          </a:pPr>
          <a:r>
            <a:rPr lang="en-GB" sz="1600" dirty="0">
              <a:latin typeface="Calibri" panose="020F0502020204030204" pitchFamily="34" charset="0"/>
              <a:ea typeface="Calibri" panose="020F0502020204030204" pitchFamily="34" charset="0"/>
              <a:cs typeface="Times New Roman" panose="02020603050405020304" pitchFamily="18" charset="0"/>
            </a:rPr>
            <a:t>	Isha is a self-employed wedding planner and her business was severely impacted by the lockdown. She has fallen behind on a business loan and her payment holiday has now come to an end. Isha knows that she is not going to have any income for at least the next month.</a:t>
          </a:r>
          <a:endParaRPr lang="en-GB" sz="1600" dirty="0"/>
        </a:p>
      </dgm:t>
    </dgm:pt>
    <dgm:pt modelId="{32F49970-880D-4C4E-9039-0F28C1144A21}" type="parTrans" cxnId="{E5607726-CB61-42E6-B1F0-FC0626828F52}">
      <dgm:prSet/>
      <dgm:spPr/>
      <dgm:t>
        <a:bodyPr/>
        <a:lstStyle/>
        <a:p>
          <a:endParaRPr lang="en-GB"/>
        </a:p>
      </dgm:t>
    </dgm:pt>
    <dgm:pt modelId="{CA45D0EF-7924-440D-9363-8CCB256967F4}" type="sibTrans" cxnId="{E5607726-CB61-42E6-B1F0-FC0626828F52}">
      <dgm:prSet/>
      <dgm:spPr/>
      <dgm:t>
        <a:bodyPr/>
        <a:lstStyle/>
        <a:p>
          <a:endParaRPr lang="en-GB"/>
        </a:p>
      </dgm:t>
    </dgm:pt>
    <dgm:pt modelId="{0E8D6131-739B-4226-AC7A-65F297CAE419}" type="pres">
      <dgm:prSet presAssocID="{8DF1CC84-7A8F-4C28-A510-E6BD15BF9CF9}" presName="linear" presStyleCnt="0">
        <dgm:presLayoutVars>
          <dgm:dir/>
          <dgm:animLvl val="lvl"/>
          <dgm:resizeHandles val="exact"/>
        </dgm:presLayoutVars>
      </dgm:prSet>
      <dgm:spPr/>
    </dgm:pt>
    <dgm:pt modelId="{FB6D35B1-CB05-42A8-9717-D12CCDB1CD77}" type="pres">
      <dgm:prSet presAssocID="{264C9C45-9D9F-4477-A526-E19BF07F4846}" presName="parentLin" presStyleCnt="0"/>
      <dgm:spPr/>
    </dgm:pt>
    <dgm:pt modelId="{5A6D9CBB-3893-4EAC-BDD4-F6C35D98F614}" type="pres">
      <dgm:prSet presAssocID="{264C9C45-9D9F-4477-A526-E19BF07F4846}" presName="parentLeftMargin" presStyleLbl="node1" presStyleIdx="0" presStyleCnt="1"/>
      <dgm:spPr/>
    </dgm:pt>
    <dgm:pt modelId="{98A93883-5425-483E-BFCE-28B6523ABF0E}" type="pres">
      <dgm:prSet presAssocID="{264C9C45-9D9F-4477-A526-E19BF07F4846}" presName="parentText" presStyleLbl="node1" presStyleIdx="0" presStyleCnt="1" custScaleY="40425" custLinFactNeighborY="-23965">
        <dgm:presLayoutVars>
          <dgm:chMax val="0"/>
          <dgm:bulletEnabled val="1"/>
        </dgm:presLayoutVars>
      </dgm:prSet>
      <dgm:spPr/>
    </dgm:pt>
    <dgm:pt modelId="{B5AEC443-261D-467B-9570-2C33EA362935}" type="pres">
      <dgm:prSet presAssocID="{264C9C45-9D9F-4477-A526-E19BF07F4846}" presName="negativeSpace" presStyleCnt="0"/>
      <dgm:spPr/>
    </dgm:pt>
    <dgm:pt modelId="{DE09D394-3448-4A33-83F5-B77A862709D1}" type="pres">
      <dgm:prSet presAssocID="{264C9C45-9D9F-4477-A526-E19BF07F4846}" presName="childText" presStyleLbl="conFgAcc1" presStyleIdx="0" presStyleCnt="1" custScaleY="73490">
        <dgm:presLayoutVars>
          <dgm:bulletEnabled val="1"/>
        </dgm:presLayoutVars>
      </dgm:prSet>
      <dgm:spPr/>
    </dgm:pt>
  </dgm:ptLst>
  <dgm:cxnLst>
    <dgm:cxn modelId="{BC417611-FD78-402C-A516-31F89A3BD524}" type="presOf" srcId="{8DF1CC84-7A8F-4C28-A510-E6BD15BF9CF9}" destId="{0E8D6131-739B-4226-AC7A-65F297CAE419}" srcOrd="0" destOrd="0" presId="urn:microsoft.com/office/officeart/2005/8/layout/list1"/>
    <dgm:cxn modelId="{F43AF51C-B146-448C-8B76-A12AFE99E2D1}" srcId="{8DF1CC84-7A8F-4C28-A510-E6BD15BF9CF9}" destId="{264C9C45-9D9F-4477-A526-E19BF07F4846}" srcOrd="0" destOrd="0" parTransId="{C223B989-17AF-4EEC-995F-8BE3DFF14559}" sibTransId="{84DC938E-E24B-4001-9A5E-B5CC498E8628}"/>
    <dgm:cxn modelId="{E5607726-CB61-42E6-B1F0-FC0626828F52}" srcId="{264C9C45-9D9F-4477-A526-E19BF07F4846}" destId="{9A0100A8-B13F-4036-AEED-86BCD6131091}" srcOrd="0" destOrd="0" parTransId="{32F49970-880D-4C4E-9039-0F28C1144A21}" sibTransId="{CA45D0EF-7924-440D-9363-8CCB256967F4}"/>
    <dgm:cxn modelId="{E0956B3C-D548-48D7-A8DE-0022FBF75EEE}" type="presOf" srcId="{264C9C45-9D9F-4477-A526-E19BF07F4846}" destId="{5A6D9CBB-3893-4EAC-BDD4-F6C35D98F614}" srcOrd="0" destOrd="0" presId="urn:microsoft.com/office/officeart/2005/8/layout/list1"/>
    <dgm:cxn modelId="{78BE30B3-AF2F-453E-91E4-AB75BA0D3343}" type="presOf" srcId="{9A0100A8-B13F-4036-AEED-86BCD6131091}" destId="{DE09D394-3448-4A33-83F5-B77A862709D1}" srcOrd="0" destOrd="0" presId="urn:microsoft.com/office/officeart/2005/8/layout/list1"/>
    <dgm:cxn modelId="{D5441BCD-411A-4972-93ED-8A0D3B2845EF}" type="presOf" srcId="{264C9C45-9D9F-4477-A526-E19BF07F4846}" destId="{98A93883-5425-483E-BFCE-28B6523ABF0E}" srcOrd="1" destOrd="0" presId="urn:microsoft.com/office/officeart/2005/8/layout/list1"/>
    <dgm:cxn modelId="{ED3C00E8-A83C-4AF5-8B73-58CABC1D8925}" type="presParOf" srcId="{0E8D6131-739B-4226-AC7A-65F297CAE419}" destId="{FB6D35B1-CB05-42A8-9717-D12CCDB1CD77}" srcOrd="0" destOrd="0" presId="urn:microsoft.com/office/officeart/2005/8/layout/list1"/>
    <dgm:cxn modelId="{0DD340E0-E2BE-4CAB-AC8B-01F41D93F0BB}" type="presParOf" srcId="{FB6D35B1-CB05-42A8-9717-D12CCDB1CD77}" destId="{5A6D9CBB-3893-4EAC-BDD4-F6C35D98F614}" srcOrd="0" destOrd="0" presId="urn:microsoft.com/office/officeart/2005/8/layout/list1"/>
    <dgm:cxn modelId="{55198A9D-8DDF-4D0E-AA38-52BD73B8AAF8}" type="presParOf" srcId="{FB6D35B1-CB05-42A8-9717-D12CCDB1CD77}" destId="{98A93883-5425-483E-BFCE-28B6523ABF0E}" srcOrd="1" destOrd="0" presId="urn:microsoft.com/office/officeart/2005/8/layout/list1"/>
    <dgm:cxn modelId="{28569B23-19C7-4EB2-A5D2-9E58840B9F76}" type="presParOf" srcId="{0E8D6131-739B-4226-AC7A-65F297CAE419}" destId="{B5AEC443-261D-467B-9570-2C33EA362935}" srcOrd="1" destOrd="0" presId="urn:microsoft.com/office/officeart/2005/8/layout/list1"/>
    <dgm:cxn modelId="{562D832D-0C64-44C2-8B19-DF131CC3C2BF}" type="presParOf" srcId="{0E8D6131-739B-4226-AC7A-65F297CAE419}" destId="{DE09D394-3448-4A33-83F5-B77A862709D1}"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8DF1CC84-7A8F-4C28-A510-E6BD15BF9CF9}"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GB"/>
        </a:p>
      </dgm:t>
    </dgm:pt>
    <dgm:pt modelId="{264C9C45-9D9F-4477-A526-E19BF07F4846}">
      <dgm:prSet custT="1"/>
      <dgm:spPr/>
      <dgm:t>
        <a:bodyPr/>
        <a:lstStyle/>
        <a:p>
          <a:r>
            <a:rPr lang="en-GB" sz="2400" b="1" dirty="0"/>
            <a:t>Probing could reveal</a:t>
          </a:r>
        </a:p>
      </dgm:t>
    </dgm:pt>
    <dgm:pt modelId="{C223B989-17AF-4EEC-995F-8BE3DFF14559}" type="parTrans" cxnId="{F43AF51C-B146-448C-8B76-A12AFE99E2D1}">
      <dgm:prSet/>
      <dgm:spPr/>
      <dgm:t>
        <a:bodyPr/>
        <a:lstStyle/>
        <a:p>
          <a:endParaRPr lang="en-GB"/>
        </a:p>
      </dgm:t>
    </dgm:pt>
    <dgm:pt modelId="{84DC938E-E24B-4001-9A5E-B5CC498E8628}" type="sibTrans" cxnId="{F43AF51C-B146-448C-8B76-A12AFE99E2D1}">
      <dgm:prSet/>
      <dgm:spPr/>
      <dgm:t>
        <a:bodyPr/>
        <a:lstStyle/>
        <a:p>
          <a:endParaRPr lang="en-GB"/>
        </a:p>
      </dgm:t>
    </dgm:pt>
    <dgm:pt modelId="{9A0100A8-B13F-4036-AEED-86BCD6131091}">
      <dgm:prSet custT="1"/>
      <dgm:spPr/>
      <dgm:t>
        <a:bodyPr/>
        <a:lstStyle/>
        <a:p>
          <a:pPr>
            <a:buNone/>
          </a:pPr>
          <a:r>
            <a:rPr lang="en-GB" sz="1600" dirty="0">
              <a:latin typeface="Calibri" panose="020F0502020204030204" pitchFamily="34" charset="0"/>
              <a:ea typeface="Calibri" panose="020F0502020204030204" pitchFamily="34" charset="0"/>
              <a:cs typeface="Times New Roman" panose="02020603050405020304" pitchFamily="18" charset="0"/>
            </a:rPr>
            <a:t>	Isha has received good news that two of her weddings have been rearranged for six weeks’ time. She will be paid following the weddings and this income will greatly improve her financial position. Isha had been feeling very worried about the future but is more positive now work is picking back up.</a:t>
          </a:r>
          <a:endParaRPr lang="en-GB" sz="1600" dirty="0"/>
        </a:p>
      </dgm:t>
    </dgm:pt>
    <dgm:pt modelId="{32F49970-880D-4C4E-9039-0F28C1144A21}" type="parTrans" cxnId="{E5607726-CB61-42E6-B1F0-FC0626828F52}">
      <dgm:prSet/>
      <dgm:spPr/>
      <dgm:t>
        <a:bodyPr/>
        <a:lstStyle/>
        <a:p>
          <a:endParaRPr lang="en-GB"/>
        </a:p>
      </dgm:t>
    </dgm:pt>
    <dgm:pt modelId="{CA45D0EF-7924-440D-9363-8CCB256967F4}" type="sibTrans" cxnId="{E5607726-CB61-42E6-B1F0-FC0626828F52}">
      <dgm:prSet/>
      <dgm:spPr/>
      <dgm:t>
        <a:bodyPr/>
        <a:lstStyle/>
        <a:p>
          <a:endParaRPr lang="en-GB"/>
        </a:p>
      </dgm:t>
    </dgm:pt>
    <dgm:pt modelId="{0E8D6131-739B-4226-AC7A-65F297CAE419}" type="pres">
      <dgm:prSet presAssocID="{8DF1CC84-7A8F-4C28-A510-E6BD15BF9CF9}" presName="linear" presStyleCnt="0">
        <dgm:presLayoutVars>
          <dgm:dir/>
          <dgm:animLvl val="lvl"/>
          <dgm:resizeHandles val="exact"/>
        </dgm:presLayoutVars>
      </dgm:prSet>
      <dgm:spPr/>
    </dgm:pt>
    <dgm:pt modelId="{FB6D35B1-CB05-42A8-9717-D12CCDB1CD77}" type="pres">
      <dgm:prSet presAssocID="{264C9C45-9D9F-4477-A526-E19BF07F4846}" presName="parentLin" presStyleCnt="0"/>
      <dgm:spPr/>
    </dgm:pt>
    <dgm:pt modelId="{5A6D9CBB-3893-4EAC-BDD4-F6C35D98F614}" type="pres">
      <dgm:prSet presAssocID="{264C9C45-9D9F-4477-A526-E19BF07F4846}" presName="parentLeftMargin" presStyleLbl="node1" presStyleIdx="0" presStyleCnt="1"/>
      <dgm:spPr/>
    </dgm:pt>
    <dgm:pt modelId="{98A93883-5425-483E-BFCE-28B6523ABF0E}" type="pres">
      <dgm:prSet presAssocID="{264C9C45-9D9F-4477-A526-E19BF07F4846}" presName="parentText" presStyleLbl="node1" presStyleIdx="0" presStyleCnt="1" custScaleY="40425" custLinFactNeighborY="-23965">
        <dgm:presLayoutVars>
          <dgm:chMax val="0"/>
          <dgm:bulletEnabled val="1"/>
        </dgm:presLayoutVars>
      </dgm:prSet>
      <dgm:spPr/>
    </dgm:pt>
    <dgm:pt modelId="{B5AEC443-261D-467B-9570-2C33EA362935}" type="pres">
      <dgm:prSet presAssocID="{264C9C45-9D9F-4477-A526-E19BF07F4846}" presName="negativeSpace" presStyleCnt="0"/>
      <dgm:spPr/>
    </dgm:pt>
    <dgm:pt modelId="{DE09D394-3448-4A33-83F5-B77A862709D1}" type="pres">
      <dgm:prSet presAssocID="{264C9C45-9D9F-4477-A526-E19BF07F4846}" presName="childText" presStyleLbl="conFgAcc1" presStyleIdx="0" presStyleCnt="1" custScaleY="73490">
        <dgm:presLayoutVars>
          <dgm:bulletEnabled val="1"/>
        </dgm:presLayoutVars>
      </dgm:prSet>
      <dgm:spPr/>
    </dgm:pt>
  </dgm:ptLst>
  <dgm:cxnLst>
    <dgm:cxn modelId="{BC417611-FD78-402C-A516-31F89A3BD524}" type="presOf" srcId="{8DF1CC84-7A8F-4C28-A510-E6BD15BF9CF9}" destId="{0E8D6131-739B-4226-AC7A-65F297CAE419}" srcOrd="0" destOrd="0" presId="urn:microsoft.com/office/officeart/2005/8/layout/list1"/>
    <dgm:cxn modelId="{F43AF51C-B146-448C-8B76-A12AFE99E2D1}" srcId="{8DF1CC84-7A8F-4C28-A510-E6BD15BF9CF9}" destId="{264C9C45-9D9F-4477-A526-E19BF07F4846}" srcOrd="0" destOrd="0" parTransId="{C223B989-17AF-4EEC-995F-8BE3DFF14559}" sibTransId="{84DC938E-E24B-4001-9A5E-B5CC498E8628}"/>
    <dgm:cxn modelId="{E5607726-CB61-42E6-B1F0-FC0626828F52}" srcId="{264C9C45-9D9F-4477-A526-E19BF07F4846}" destId="{9A0100A8-B13F-4036-AEED-86BCD6131091}" srcOrd="0" destOrd="0" parTransId="{32F49970-880D-4C4E-9039-0F28C1144A21}" sibTransId="{CA45D0EF-7924-440D-9363-8CCB256967F4}"/>
    <dgm:cxn modelId="{E0956B3C-D548-48D7-A8DE-0022FBF75EEE}" type="presOf" srcId="{264C9C45-9D9F-4477-A526-E19BF07F4846}" destId="{5A6D9CBB-3893-4EAC-BDD4-F6C35D98F614}" srcOrd="0" destOrd="0" presId="urn:microsoft.com/office/officeart/2005/8/layout/list1"/>
    <dgm:cxn modelId="{78BE30B3-AF2F-453E-91E4-AB75BA0D3343}" type="presOf" srcId="{9A0100A8-B13F-4036-AEED-86BCD6131091}" destId="{DE09D394-3448-4A33-83F5-B77A862709D1}" srcOrd="0" destOrd="0" presId="urn:microsoft.com/office/officeart/2005/8/layout/list1"/>
    <dgm:cxn modelId="{D5441BCD-411A-4972-93ED-8A0D3B2845EF}" type="presOf" srcId="{264C9C45-9D9F-4477-A526-E19BF07F4846}" destId="{98A93883-5425-483E-BFCE-28B6523ABF0E}" srcOrd="1" destOrd="0" presId="urn:microsoft.com/office/officeart/2005/8/layout/list1"/>
    <dgm:cxn modelId="{ED3C00E8-A83C-4AF5-8B73-58CABC1D8925}" type="presParOf" srcId="{0E8D6131-739B-4226-AC7A-65F297CAE419}" destId="{FB6D35B1-CB05-42A8-9717-D12CCDB1CD77}" srcOrd="0" destOrd="0" presId="urn:microsoft.com/office/officeart/2005/8/layout/list1"/>
    <dgm:cxn modelId="{0DD340E0-E2BE-4CAB-AC8B-01F41D93F0BB}" type="presParOf" srcId="{FB6D35B1-CB05-42A8-9717-D12CCDB1CD77}" destId="{5A6D9CBB-3893-4EAC-BDD4-F6C35D98F614}" srcOrd="0" destOrd="0" presId="urn:microsoft.com/office/officeart/2005/8/layout/list1"/>
    <dgm:cxn modelId="{55198A9D-8DDF-4D0E-AA38-52BD73B8AAF8}" type="presParOf" srcId="{FB6D35B1-CB05-42A8-9717-D12CCDB1CD77}" destId="{98A93883-5425-483E-BFCE-28B6523ABF0E}" srcOrd="1" destOrd="0" presId="urn:microsoft.com/office/officeart/2005/8/layout/list1"/>
    <dgm:cxn modelId="{28569B23-19C7-4EB2-A5D2-9E58840B9F76}" type="presParOf" srcId="{0E8D6131-739B-4226-AC7A-65F297CAE419}" destId="{B5AEC443-261D-467B-9570-2C33EA362935}" srcOrd="1" destOrd="0" presId="urn:microsoft.com/office/officeart/2005/8/layout/list1"/>
    <dgm:cxn modelId="{562D832D-0C64-44C2-8B19-DF131CC3C2BF}" type="presParOf" srcId="{0E8D6131-739B-4226-AC7A-65F297CAE419}" destId="{DE09D394-3448-4A33-83F5-B77A862709D1}" srcOrd="2"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8DF1CC84-7A8F-4C28-A510-E6BD15BF9CF9}"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GB"/>
        </a:p>
      </dgm:t>
    </dgm:pt>
    <dgm:pt modelId="{264C9C45-9D9F-4477-A526-E19BF07F4846}">
      <dgm:prSet custT="1"/>
      <dgm:spPr/>
      <dgm:t>
        <a:bodyPr/>
        <a:lstStyle/>
        <a:p>
          <a:r>
            <a:rPr lang="en-GB" sz="2400" b="1" dirty="0"/>
            <a:t>Initial disclosure</a:t>
          </a:r>
        </a:p>
      </dgm:t>
    </dgm:pt>
    <dgm:pt modelId="{C223B989-17AF-4EEC-995F-8BE3DFF14559}" type="parTrans" cxnId="{F43AF51C-B146-448C-8B76-A12AFE99E2D1}">
      <dgm:prSet/>
      <dgm:spPr/>
      <dgm:t>
        <a:bodyPr/>
        <a:lstStyle/>
        <a:p>
          <a:endParaRPr lang="en-GB"/>
        </a:p>
      </dgm:t>
    </dgm:pt>
    <dgm:pt modelId="{84DC938E-E24B-4001-9A5E-B5CC498E8628}" type="sibTrans" cxnId="{F43AF51C-B146-448C-8B76-A12AFE99E2D1}">
      <dgm:prSet/>
      <dgm:spPr/>
      <dgm:t>
        <a:bodyPr/>
        <a:lstStyle/>
        <a:p>
          <a:endParaRPr lang="en-GB"/>
        </a:p>
      </dgm:t>
    </dgm:pt>
    <dgm:pt modelId="{9A0100A8-B13F-4036-AEED-86BCD6131091}">
      <dgm:prSet custT="1"/>
      <dgm:spPr/>
      <dgm:t>
        <a:bodyPr anchor="ctr"/>
        <a:lstStyle/>
        <a:p>
          <a:pPr>
            <a:buFont typeface="Arial" panose="020B0604020202020204" pitchFamily="34" charset="0"/>
            <a:buNone/>
          </a:pPr>
          <a:r>
            <a:rPr lang="en-GB" sz="1600" dirty="0">
              <a:latin typeface="Calibri" panose="020F0502020204030204" pitchFamily="34" charset="0"/>
              <a:ea typeface="Calibri" panose="020F0502020204030204" pitchFamily="34" charset="0"/>
              <a:cs typeface="Times New Roman" panose="02020603050405020304" pitchFamily="18" charset="0"/>
            </a:rPr>
            <a:t>	Sajid was widowed two months ago after losing his wife to a long-term illness and lives with his two daughters. Since the bereavement, Sajid has been off work from his job as a teacher.</a:t>
          </a:r>
          <a:endParaRPr lang="en-GB" sz="1600" dirty="0"/>
        </a:p>
      </dgm:t>
    </dgm:pt>
    <dgm:pt modelId="{32F49970-880D-4C4E-9039-0F28C1144A21}" type="parTrans" cxnId="{E5607726-CB61-42E6-B1F0-FC0626828F52}">
      <dgm:prSet/>
      <dgm:spPr/>
      <dgm:t>
        <a:bodyPr/>
        <a:lstStyle/>
        <a:p>
          <a:endParaRPr lang="en-GB"/>
        </a:p>
      </dgm:t>
    </dgm:pt>
    <dgm:pt modelId="{CA45D0EF-7924-440D-9363-8CCB256967F4}" type="sibTrans" cxnId="{E5607726-CB61-42E6-B1F0-FC0626828F52}">
      <dgm:prSet/>
      <dgm:spPr/>
      <dgm:t>
        <a:bodyPr/>
        <a:lstStyle/>
        <a:p>
          <a:endParaRPr lang="en-GB"/>
        </a:p>
      </dgm:t>
    </dgm:pt>
    <dgm:pt modelId="{0E8D6131-739B-4226-AC7A-65F297CAE419}" type="pres">
      <dgm:prSet presAssocID="{8DF1CC84-7A8F-4C28-A510-E6BD15BF9CF9}" presName="linear" presStyleCnt="0">
        <dgm:presLayoutVars>
          <dgm:dir/>
          <dgm:animLvl val="lvl"/>
          <dgm:resizeHandles val="exact"/>
        </dgm:presLayoutVars>
      </dgm:prSet>
      <dgm:spPr/>
    </dgm:pt>
    <dgm:pt modelId="{FB6D35B1-CB05-42A8-9717-D12CCDB1CD77}" type="pres">
      <dgm:prSet presAssocID="{264C9C45-9D9F-4477-A526-E19BF07F4846}" presName="parentLin" presStyleCnt="0"/>
      <dgm:spPr/>
    </dgm:pt>
    <dgm:pt modelId="{5A6D9CBB-3893-4EAC-BDD4-F6C35D98F614}" type="pres">
      <dgm:prSet presAssocID="{264C9C45-9D9F-4477-A526-E19BF07F4846}" presName="parentLeftMargin" presStyleLbl="node1" presStyleIdx="0" presStyleCnt="1"/>
      <dgm:spPr/>
    </dgm:pt>
    <dgm:pt modelId="{98A93883-5425-483E-BFCE-28B6523ABF0E}" type="pres">
      <dgm:prSet presAssocID="{264C9C45-9D9F-4477-A526-E19BF07F4846}" presName="parentText" presStyleLbl="node1" presStyleIdx="0" presStyleCnt="1" custScaleY="40425" custLinFactNeighborY="-23965">
        <dgm:presLayoutVars>
          <dgm:chMax val="0"/>
          <dgm:bulletEnabled val="1"/>
        </dgm:presLayoutVars>
      </dgm:prSet>
      <dgm:spPr/>
    </dgm:pt>
    <dgm:pt modelId="{B5AEC443-261D-467B-9570-2C33EA362935}" type="pres">
      <dgm:prSet presAssocID="{264C9C45-9D9F-4477-A526-E19BF07F4846}" presName="negativeSpace" presStyleCnt="0"/>
      <dgm:spPr/>
    </dgm:pt>
    <dgm:pt modelId="{DE09D394-3448-4A33-83F5-B77A862709D1}" type="pres">
      <dgm:prSet presAssocID="{264C9C45-9D9F-4477-A526-E19BF07F4846}" presName="childText" presStyleLbl="conFgAcc1" presStyleIdx="0" presStyleCnt="1" custScaleY="73490">
        <dgm:presLayoutVars>
          <dgm:bulletEnabled val="1"/>
        </dgm:presLayoutVars>
      </dgm:prSet>
      <dgm:spPr/>
    </dgm:pt>
  </dgm:ptLst>
  <dgm:cxnLst>
    <dgm:cxn modelId="{BC417611-FD78-402C-A516-31F89A3BD524}" type="presOf" srcId="{8DF1CC84-7A8F-4C28-A510-E6BD15BF9CF9}" destId="{0E8D6131-739B-4226-AC7A-65F297CAE419}" srcOrd="0" destOrd="0" presId="urn:microsoft.com/office/officeart/2005/8/layout/list1"/>
    <dgm:cxn modelId="{F43AF51C-B146-448C-8B76-A12AFE99E2D1}" srcId="{8DF1CC84-7A8F-4C28-A510-E6BD15BF9CF9}" destId="{264C9C45-9D9F-4477-A526-E19BF07F4846}" srcOrd="0" destOrd="0" parTransId="{C223B989-17AF-4EEC-995F-8BE3DFF14559}" sibTransId="{84DC938E-E24B-4001-9A5E-B5CC498E8628}"/>
    <dgm:cxn modelId="{E5607726-CB61-42E6-B1F0-FC0626828F52}" srcId="{264C9C45-9D9F-4477-A526-E19BF07F4846}" destId="{9A0100A8-B13F-4036-AEED-86BCD6131091}" srcOrd="0" destOrd="0" parTransId="{32F49970-880D-4C4E-9039-0F28C1144A21}" sibTransId="{CA45D0EF-7924-440D-9363-8CCB256967F4}"/>
    <dgm:cxn modelId="{E0956B3C-D548-48D7-A8DE-0022FBF75EEE}" type="presOf" srcId="{264C9C45-9D9F-4477-A526-E19BF07F4846}" destId="{5A6D9CBB-3893-4EAC-BDD4-F6C35D98F614}" srcOrd="0" destOrd="0" presId="urn:microsoft.com/office/officeart/2005/8/layout/list1"/>
    <dgm:cxn modelId="{78BE30B3-AF2F-453E-91E4-AB75BA0D3343}" type="presOf" srcId="{9A0100A8-B13F-4036-AEED-86BCD6131091}" destId="{DE09D394-3448-4A33-83F5-B77A862709D1}" srcOrd="0" destOrd="0" presId="urn:microsoft.com/office/officeart/2005/8/layout/list1"/>
    <dgm:cxn modelId="{D5441BCD-411A-4972-93ED-8A0D3B2845EF}" type="presOf" srcId="{264C9C45-9D9F-4477-A526-E19BF07F4846}" destId="{98A93883-5425-483E-BFCE-28B6523ABF0E}" srcOrd="1" destOrd="0" presId="urn:microsoft.com/office/officeart/2005/8/layout/list1"/>
    <dgm:cxn modelId="{ED3C00E8-A83C-4AF5-8B73-58CABC1D8925}" type="presParOf" srcId="{0E8D6131-739B-4226-AC7A-65F297CAE419}" destId="{FB6D35B1-CB05-42A8-9717-D12CCDB1CD77}" srcOrd="0" destOrd="0" presId="urn:microsoft.com/office/officeart/2005/8/layout/list1"/>
    <dgm:cxn modelId="{0DD340E0-E2BE-4CAB-AC8B-01F41D93F0BB}" type="presParOf" srcId="{FB6D35B1-CB05-42A8-9717-D12CCDB1CD77}" destId="{5A6D9CBB-3893-4EAC-BDD4-F6C35D98F614}" srcOrd="0" destOrd="0" presId="urn:microsoft.com/office/officeart/2005/8/layout/list1"/>
    <dgm:cxn modelId="{55198A9D-8DDF-4D0E-AA38-52BD73B8AAF8}" type="presParOf" srcId="{FB6D35B1-CB05-42A8-9717-D12CCDB1CD77}" destId="{98A93883-5425-483E-BFCE-28B6523ABF0E}" srcOrd="1" destOrd="0" presId="urn:microsoft.com/office/officeart/2005/8/layout/list1"/>
    <dgm:cxn modelId="{28569B23-19C7-4EB2-A5D2-9E58840B9F76}" type="presParOf" srcId="{0E8D6131-739B-4226-AC7A-65F297CAE419}" destId="{B5AEC443-261D-467B-9570-2C33EA362935}" srcOrd="1" destOrd="0" presId="urn:microsoft.com/office/officeart/2005/8/layout/list1"/>
    <dgm:cxn modelId="{562D832D-0C64-44C2-8B19-DF131CC3C2BF}" type="presParOf" srcId="{0E8D6131-739B-4226-AC7A-65F297CAE419}" destId="{DE09D394-3448-4A33-83F5-B77A862709D1}"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8DF1CC84-7A8F-4C28-A510-E6BD15BF9CF9}"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GB"/>
        </a:p>
      </dgm:t>
    </dgm:pt>
    <dgm:pt modelId="{264C9C45-9D9F-4477-A526-E19BF07F4846}">
      <dgm:prSet custT="1"/>
      <dgm:spPr/>
      <dgm:t>
        <a:bodyPr/>
        <a:lstStyle/>
        <a:p>
          <a:r>
            <a:rPr lang="en-GB" sz="2400" b="1" dirty="0"/>
            <a:t>Probing could reveal</a:t>
          </a:r>
        </a:p>
      </dgm:t>
    </dgm:pt>
    <dgm:pt modelId="{C223B989-17AF-4EEC-995F-8BE3DFF14559}" type="parTrans" cxnId="{F43AF51C-B146-448C-8B76-A12AFE99E2D1}">
      <dgm:prSet/>
      <dgm:spPr/>
      <dgm:t>
        <a:bodyPr/>
        <a:lstStyle/>
        <a:p>
          <a:endParaRPr lang="en-GB"/>
        </a:p>
      </dgm:t>
    </dgm:pt>
    <dgm:pt modelId="{84DC938E-E24B-4001-9A5E-B5CC498E8628}" type="sibTrans" cxnId="{F43AF51C-B146-448C-8B76-A12AFE99E2D1}">
      <dgm:prSet/>
      <dgm:spPr/>
      <dgm:t>
        <a:bodyPr/>
        <a:lstStyle/>
        <a:p>
          <a:endParaRPr lang="en-GB"/>
        </a:p>
      </dgm:t>
    </dgm:pt>
    <dgm:pt modelId="{9A0100A8-B13F-4036-AEED-86BCD6131091}">
      <dgm:prSet custT="1"/>
      <dgm:spPr/>
      <dgm:t>
        <a:bodyPr/>
        <a:lstStyle/>
        <a:p>
          <a:pPr>
            <a:buNone/>
          </a:pPr>
          <a:r>
            <a:rPr lang="en-GB" sz="1600" dirty="0">
              <a:latin typeface="Calibri" panose="020F0502020204030204" pitchFamily="34" charset="0"/>
              <a:ea typeface="Calibri" panose="020F0502020204030204" pitchFamily="34" charset="0"/>
              <a:cs typeface="Times New Roman" panose="02020603050405020304" pitchFamily="18" charset="0"/>
            </a:rPr>
            <a:t>	Restrictions brought about because of the pandemic meant that only a small funeral was allowed so he and his two daughters, both in their twenties, were the only ones present. As a family, they do not feel like they have been able to properly grieve. Sajid is struggling to come to terms with his loss and has been signed off work with depression. Sajid’s daughters moved in with him after the funeral, so he was not living on his own. Most days, they struggle to encourage him to eat properly or sometimes even get out of bed. When they have spoken to him about practicalities, such as paying for bills around the house, Sajid does not know what to do because his wife dealt with those matters.</a:t>
          </a:r>
          <a:endParaRPr lang="en-GB" sz="1600" dirty="0"/>
        </a:p>
      </dgm:t>
    </dgm:pt>
    <dgm:pt modelId="{32F49970-880D-4C4E-9039-0F28C1144A21}" type="parTrans" cxnId="{E5607726-CB61-42E6-B1F0-FC0626828F52}">
      <dgm:prSet/>
      <dgm:spPr/>
      <dgm:t>
        <a:bodyPr/>
        <a:lstStyle/>
        <a:p>
          <a:endParaRPr lang="en-GB"/>
        </a:p>
      </dgm:t>
    </dgm:pt>
    <dgm:pt modelId="{CA45D0EF-7924-440D-9363-8CCB256967F4}" type="sibTrans" cxnId="{E5607726-CB61-42E6-B1F0-FC0626828F52}">
      <dgm:prSet/>
      <dgm:spPr/>
      <dgm:t>
        <a:bodyPr/>
        <a:lstStyle/>
        <a:p>
          <a:endParaRPr lang="en-GB"/>
        </a:p>
      </dgm:t>
    </dgm:pt>
    <dgm:pt modelId="{0E8D6131-739B-4226-AC7A-65F297CAE419}" type="pres">
      <dgm:prSet presAssocID="{8DF1CC84-7A8F-4C28-A510-E6BD15BF9CF9}" presName="linear" presStyleCnt="0">
        <dgm:presLayoutVars>
          <dgm:dir/>
          <dgm:animLvl val="lvl"/>
          <dgm:resizeHandles val="exact"/>
        </dgm:presLayoutVars>
      </dgm:prSet>
      <dgm:spPr/>
    </dgm:pt>
    <dgm:pt modelId="{FB6D35B1-CB05-42A8-9717-D12CCDB1CD77}" type="pres">
      <dgm:prSet presAssocID="{264C9C45-9D9F-4477-A526-E19BF07F4846}" presName="parentLin" presStyleCnt="0"/>
      <dgm:spPr/>
    </dgm:pt>
    <dgm:pt modelId="{5A6D9CBB-3893-4EAC-BDD4-F6C35D98F614}" type="pres">
      <dgm:prSet presAssocID="{264C9C45-9D9F-4477-A526-E19BF07F4846}" presName="parentLeftMargin" presStyleLbl="node1" presStyleIdx="0" presStyleCnt="1"/>
      <dgm:spPr/>
    </dgm:pt>
    <dgm:pt modelId="{98A93883-5425-483E-BFCE-28B6523ABF0E}" type="pres">
      <dgm:prSet presAssocID="{264C9C45-9D9F-4477-A526-E19BF07F4846}" presName="parentText" presStyleLbl="node1" presStyleIdx="0" presStyleCnt="1" custScaleY="40425" custLinFactNeighborY="-23965">
        <dgm:presLayoutVars>
          <dgm:chMax val="0"/>
          <dgm:bulletEnabled val="1"/>
        </dgm:presLayoutVars>
      </dgm:prSet>
      <dgm:spPr/>
    </dgm:pt>
    <dgm:pt modelId="{B5AEC443-261D-467B-9570-2C33EA362935}" type="pres">
      <dgm:prSet presAssocID="{264C9C45-9D9F-4477-A526-E19BF07F4846}" presName="negativeSpace" presStyleCnt="0"/>
      <dgm:spPr/>
    </dgm:pt>
    <dgm:pt modelId="{DE09D394-3448-4A33-83F5-B77A862709D1}" type="pres">
      <dgm:prSet presAssocID="{264C9C45-9D9F-4477-A526-E19BF07F4846}" presName="childText" presStyleLbl="conFgAcc1" presStyleIdx="0" presStyleCnt="1" custScaleY="76338">
        <dgm:presLayoutVars>
          <dgm:bulletEnabled val="1"/>
        </dgm:presLayoutVars>
      </dgm:prSet>
      <dgm:spPr/>
    </dgm:pt>
  </dgm:ptLst>
  <dgm:cxnLst>
    <dgm:cxn modelId="{BC417611-FD78-402C-A516-31F89A3BD524}" type="presOf" srcId="{8DF1CC84-7A8F-4C28-A510-E6BD15BF9CF9}" destId="{0E8D6131-739B-4226-AC7A-65F297CAE419}" srcOrd="0" destOrd="0" presId="urn:microsoft.com/office/officeart/2005/8/layout/list1"/>
    <dgm:cxn modelId="{F43AF51C-B146-448C-8B76-A12AFE99E2D1}" srcId="{8DF1CC84-7A8F-4C28-A510-E6BD15BF9CF9}" destId="{264C9C45-9D9F-4477-A526-E19BF07F4846}" srcOrd="0" destOrd="0" parTransId="{C223B989-17AF-4EEC-995F-8BE3DFF14559}" sibTransId="{84DC938E-E24B-4001-9A5E-B5CC498E8628}"/>
    <dgm:cxn modelId="{E5607726-CB61-42E6-B1F0-FC0626828F52}" srcId="{264C9C45-9D9F-4477-A526-E19BF07F4846}" destId="{9A0100A8-B13F-4036-AEED-86BCD6131091}" srcOrd="0" destOrd="0" parTransId="{32F49970-880D-4C4E-9039-0F28C1144A21}" sibTransId="{CA45D0EF-7924-440D-9363-8CCB256967F4}"/>
    <dgm:cxn modelId="{E0956B3C-D548-48D7-A8DE-0022FBF75EEE}" type="presOf" srcId="{264C9C45-9D9F-4477-A526-E19BF07F4846}" destId="{5A6D9CBB-3893-4EAC-BDD4-F6C35D98F614}" srcOrd="0" destOrd="0" presId="urn:microsoft.com/office/officeart/2005/8/layout/list1"/>
    <dgm:cxn modelId="{78BE30B3-AF2F-453E-91E4-AB75BA0D3343}" type="presOf" srcId="{9A0100A8-B13F-4036-AEED-86BCD6131091}" destId="{DE09D394-3448-4A33-83F5-B77A862709D1}" srcOrd="0" destOrd="0" presId="urn:microsoft.com/office/officeart/2005/8/layout/list1"/>
    <dgm:cxn modelId="{D5441BCD-411A-4972-93ED-8A0D3B2845EF}" type="presOf" srcId="{264C9C45-9D9F-4477-A526-E19BF07F4846}" destId="{98A93883-5425-483E-BFCE-28B6523ABF0E}" srcOrd="1" destOrd="0" presId="urn:microsoft.com/office/officeart/2005/8/layout/list1"/>
    <dgm:cxn modelId="{ED3C00E8-A83C-4AF5-8B73-58CABC1D8925}" type="presParOf" srcId="{0E8D6131-739B-4226-AC7A-65F297CAE419}" destId="{FB6D35B1-CB05-42A8-9717-D12CCDB1CD77}" srcOrd="0" destOrd="0" presId="urn:microsoft.com/office/officeart/2005/8/layout/list1"/>
    <dgm:cxn modelId="{0DD340E0-E2BE-4CAB-AC8B-01F41D93F0BB}" type="presParOf" srcId="{FB6D35B1-CB05-42A8-9717-D12CCDB1CD77}" destId="{5A6D9CBB-3893-4EAC-BDD4-F6C35D98F614}" srcOrd="0" destOrd="0" presId="urn:microsoft.com/office/officeart/2005/8/layout/list1"/>
    <dgm:cxn modelId="{55198A9D-8DDF-4D0E-AA38-52BD73B8AAF8}" type="presParOf" srcId="{FB6D35B1-CB05-42A8-9717-D12CCDB1CD77}" destId="{98A93883-5425-483E-BFCE-28B6523ABF0E}" srcOrd="1" destOrd="0" presId="urn:microsoft.com/office/officeart/2005/8/layout/list1"/>
    <dgm:cxn modelId="{28569B23-19C7-4EB2-A5D2-9E58840B9F76}" type="presParOf" srcId="{0E8D6131-739B-4226-AC7A-65F297CAE419}" destId="{B5AEC443-261D-467B-9570-2C33EA362935}" srcOrd="1" destOrd="0" presId="urn:microsoft.com/office/officeart/2005/8/layout/list1"/>
    <dgm:cxn modelId="{562D832D-0C64-44C2-8B19-DF131CC3C2BF}" type="presParOf" srcId="{0E8D6131-739B-4226-AC7A-65F297CAE419}" destId="{DE09D394-3448-4A33-83F5-B77A862709D1}" srcOrd="2"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F1CC84-7A8F-4C28-A510-E6BD15BF9CF9}"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GB"/>
        </a:p>
      </dgm:t>
    </dgm:pt>
    <dgm:pt modelId="{264C9C45-9D9F-4477-A526-E19BF07F4846}">
      <dgm:prSet custT="1"/>
      <dgm:spPr/>
      <dgm:t>
        <a:bodyPr/>
        <a:lstStyle/>
        <a:p>
          <a:r>
            <a:rPr lang="en-GB" sz="2400" b="1" dirty="0"/>
            <a:t>Probing could reveal</a:t>
          </a:r>
        </a:p>
      </dgm:t>
    </dgm:pt>
    <dgm:pt modelId="{C223B989-17AF-4EEC-995F-8BE3DFF14559}" type="parTrans" cxnId="{F43AF51C-B146-448C-8B76-A12AFE99E2D1}">
      <dgm:prSet/>
      <dgm:spPr/>
      <dgm:t>
        <a:bodyPr/>
        <a:lstStyle/>
        <a:p>
          <a:endParaRPr lang="en-GB"/>
        </a:p>
      </dgm:t>
    </dgm:pt>
    <dgm:pt modelId="{84DC938E-E24B-4001-9A5E-B5CC498E8628}" type="sibTrans" cxnId="{F43AF51C-B146-448C-8B76-A12AFE99E2D1}">
      <dgm:prSet/>
      <dgm:spPr/>
      <dgm:t>
        <a:bodyPr/>
        <a:lstStyle/>
        <a:p>
          <a:endParaRPr lang="en-GB"/>
        </a:p>
      </dgm:t>
    </dgm:pt>
    <dgm:pt modelId="{9A0100A8-B13F-4036-AEED-86BCD6131091}">
      <dgm:prSet custT="1"/>
      <dgm:spPr/>
      <dgm:t>
        <a:bodyPr anchor="ctr"/>
        <a:lstStyle/>
        <a:p>
          <a:pPr>
            <a:buFont typeface="Arial" panose="020B0604020202020204" pitchFamily="34" charset="0"/>
            <a:buNone/>
          </a:pPr>
          <a:r>
            <a:rPr lang="en-US" sz="1600" dirty="0">
              <a:latin typeface="Calibri" panose="020F0502020204030204" pitchFamily="34" charset="0"/>
              <a:ea typeface="Calibri" panose="020F0502020204030204" pitchFamily="34" charset="0"/>
              <a:cs typeface="Times New Roman" panose="02020603050405020304" pitchFamily="18" charset="0"/>
            </a:rPr>
            <a:t>	Chloe is anxious because even though she wishes to get back to work, she finds the idea of Max being back at school stressful. Chloe knows some parents are not sending their children back into school yet, but she does not know what will happen to her job and finances if she decides to keep Max at home for longer.</a:t>
          </a:r>
          <a:endParaRPr lang="en-GB" sz="1600" dirty="0"/>
        </a:p>
      </dgm:t>
    </dgm:pt>
    <dgm:pt modelId="{32F49970-880D-4C4E-9039-0F28C1144A21}" type="parTrans" cxnId="{E5607726-CB61-42E6-B1F0-FC0626828F52}">
      <dgm:prSet/>
      <dgm:spPr/>
      <dgm:t>
        <a:bodyPr/>
        <a:lstStyle/>
        <a:p>
          <a:endParaRPr lang="en-GB"/>
        </a:p>
      </dgm:t>
    </dgm:pt>
    <dgm:pt modelId="{CA45D0EF-7924-440D-9363-8CCB256967F4}" type="sibTrans" cxnId="{E5607726-CB61-42E6-B1F0-FC0626828F52}">
      <dgm:prSet/>
      <dgm:spPr/>
      <dgm:t>
        <a:bodyPr/>
        <a:lstStyle/>
        <a:p>
          <a:endParaRPr lang="en-GB"/>
        </a:p>
      </dgm:t>
    </dgm:pt>
    <dgm:pt modelId="{0E8D6131-739B-4226-AC7A-65F297CAE419}" type="pres">
      <dgm:prSet presAssocID="{8DF1CC84-7A8F-4C28-A510-E6BD15BF9CF9}" presName="linear" presStyleCnt="0">
        <dgm:presLayoutVars>
          <dgm:dir/>
          <dgm:animLvl val="lvl"/>
          <dgm:resizeHandles val="exact"/>
        </dgm:presLayoutVars>
      </dgm:prSet>
      <dgm:spPr/>
    </dgm:pt>
    <dgm:pt modelId="{FB6D35B1-CB05-42A8-9717-D12CCDB1CD77}" type="pres">
      <dgm:prSet presAssocID="{264C9C45-9D9F-4477-A526-E19BF07F4846}" presName="parentLin" presStyleCnt="0"/>
      <dgm:spPr/>
    </dgm:pt>
    <dgm:pt modelId="{5A6D9CBB-3893-4EAC-BDD4-F6C35D98F614}" type="pres">
      <dgm:prSet presAssocID="{264C9C45-9D9F-4477-A526-E19BF07F4846}" presName="parentLeftMargin" presStyleLbl="node1" presStyleIdx="0" presStyleCnt="1"/>
      <dgm:spPr/>
    </dgm:pt>
    <dgm:pt modelId="{98A93883-5425-483E-BFCE-28B6523ABF0E}" type="pres">
      <dgm:prSet presAssocID="{264C9C45-9D9F-4477-A526-E19BF07F4846}" presName="parentText" presStyleLbl="node1" presStyleIdx="0" presStyleCnt="1" custScaleY="40425" custLinFactNeighborY="-23965">
        <dgm:presLayoutVars>
          <dgm:chMax val="0"/>
          <dgm:bulletEnabled val="1"/>
        </dgm:presLayoutVars>
      </dgm:prSet>
      <dgm:spPr/>
    </dgm:pt>
    <dgm:pt modelId="{B5AEC443-261D-467B-9570-2C33EA362935}" type="pres">
      <dgm:prSet presAssocID="{264C9C45-9D9F-4477-A526-E19BF07F4846}" presName="negativeSpace" presStyleCnt="0"/>
      <dgm:spPr/>
    </dgm:pt>
    <dgm:pt modelId="{DE09D394-3448-4A33-83F5-B77A862709D1}" type="pres">
      <dgm:prSet presAssocID="{264C9C45-9D9F-4477-A526-E19BF07F4846}" presName="childText" presStyleLbl="conFgAcc1" presStyleIdx="0" presStyleCnt="1" custScaleY="73490">
        <dgm:presLayoutVars>
          <dgm:bulletEnabled val="1"/>
        </dgm:presLayoutVars>
      </dgm:prSet>
      <dgm:spPr/>
    </dgm:pt>
  </dgm:ptLst>
  <dgm:cxnLst>
    <dgm:cxn modelId="{BC417611-FD78-402C-A516-31F89A3BD524}" type="presOf" srcId="{8DF1CC84-7A8F-4C28-A510-E6BD15BF9CF9}" destId="{0E8D6131-739B-4226-AC7A-65F297CAE419}" srcOrd="0" destOrd="0" presId="urn:microsoft.com/office/officeart/2005/8/layout/list1"/>
    <dgm:cxn modelId="{F43AF51C-B146-448C-8B76-A12AFE99E2D1}" srcId="{8DF1CC84-7A8F-4C28-A510-E6BD15BF9CF9}" destId="{264C9C45-9D9F-4477-A526-E19BF07F4846}" srcOrd="0" destOrd="0" parTransId="{C223B989-17AF-4EEC-995F-8BE3DFF14559}" sibTransId="{84DC938E-E24B-4001-9A5E-B5CC498E8628}"/>
    <dgm:cxn modelId="{E5607726-CB61-42E6-B1F0-FC0626828F52}" srcId="{264C9C45-9D9F-4477-A526-E19BF07F4846}" destId="{9A0100A8-B13F-4036-AEED-86BCD6131091}" srcOrd="0" destOrd="0" parTransId="{32F49970-880D-4C4E-9039-0F28C1144A21}" sibTransId="{CA45D0EF-7924-440D-9363-8CCB256967F4}"/>
    <dgm:cxn modelId="{E0956B3C-D548-48D7-A8DE-0022FBF75EEE}" type="presOf" srcId="{264C9C45-9D9F-4477-A526-E19BF07F4846}" destId="{5A6D9CBB-3893-4EAC-BDD4-F6C35D98F614}" srcOrd="0" destOrd="0" presId="urn:microsoft.com/office/officeart/2005/8/layout/list1"/>
    <dgm:cxn modelId="{78BE30B3-AF2F-453E-91E4-AB75BA0D3343}" type="presOf" srcId="{9A0100A8-B13F-4036-AEED-86BCD6131091}" destId="{DE09D394-3448-4A33-83F5-B77A862709D1}" srcOrd="0" destOrd="0" presId="urn:microsoft.com/office/officeart/2005/8/layout/list1"/>
    <dgm:cxn modelId="{D5441BCD-411A-4972-93ED-8A0D3B2845EF}" type="presOf" srcId="{264C9C45-9D9F-4477-A526-E19BF07F4846}" destId="{98A93883-5425-483E-BFCE-28B6523ABF0E}" srcOrd="1" destOrd="0" presId="urn:microsoft.com/office/officeart/2005/8/layout/list1"/>
    <dgm:cxn modelId="{ED3C00E8-A83C-4AF5-8B73-58CABC1D8925}" type="presParOf" srcId="{0E8D6131-739B-4226-AC7A-65F297CAE419}" destId="{FB6D35B1-CB05-42A8-9717-D12CCDB1CD77}" srcOrd="0" destOrd="0" presId="urn:microsoft.com/office/officeart/2005/8/layout/list1"/>
    <dgm:cxn modelId="{0DD340E0-E2BE-4CAB-AC8B-01F41D93F0BB}" type="presParOf" srcId="{FB6D35B1-CB05-42A8-9717-D12CCDB1CD77}" destId="{5A6D9CBB-3893-4EAC-BDD4-F6C35D98F614}" srcOrd="0" destOrd="0" presId="urn:microsoft.com/office/officeart/2005/8/layout/list1"/>
    <dgm:cxn modelId="{55198A9D-8DDF-4D0E-AA38-52BD73B8AAF8}" type="presParOf" srcId="{FB6D35B1-CB05-42A8-9717-D12CCDB1CD77}" destId="{98A93883-5425-483E-BFCE-28B6523ABF0E}" srcOrd="1" destOrd="0" presId="urn:microsoft.com/office/officeart/2005/8/layout/list1"/>
    <dgm:cxn modelId="{28569B23-19C7-4EB2-A5D2-9E58840B9F76}" type="presParOf" srcId="{0E8D6131-739B-4226-AC7A-65F297CAE419}" destId="{B5AEC443-261D-467B-9570-2C33EA362935}" srcOrd="1" destOrd="0" presId="urn:microsoft.com/office/officeart/2005/8/layout/list1"/>
    <dgm:cxn modelId="{562D832D-0C64-44C2-8B19-DF131CC3C2BF}" type="presParOf" srcId="{0E8D6131-739B-4226-AC7A-65F297CAE419}" destId="{DE09D394-3448-4A33-83F5-B77A862709D1}" srcOrd="2"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DF1CC84-7A8F-4C28-A510-E6BD15BF9CF9}"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GB"/>
        </a:p>
      </dgm:t>
    </dgm:pt>
    <dgm:pt modelId="{264C9C45-9D9F-4477-A526-E19BF07F4846}">
      <dgm:prSet custT="1"/>
      <dgm:spPr/>
      <dgm:t>
        <a:bodyPr/>
        <a:lstStyle/>
        <a:p>
          <a:r>
            <a:rPr lang="en-GB" sz="2400" b="1" dirty="0"/>
            <a:t>Initial disclosure</a:t>
          </a:r>
        </a:p>
      </dgm:t>
    </dgm:pt>
    <dgm:pt modelId="{C223B989-17AF-4EEC-995F-8BE3DFF14559}" type="parTrans" cxnId="{F43AF51C-B146-448C-8B76-A12AFE99E2D1}">
      <dgm:prSet/>
      <dgm:spPr/>
      <dgm:t>
        <a:bodyPr/>
        <a:lstStyle/>
        <a:p>
          <a:endParaRPr lang="en-GB"/>
        </a:p>
      </dgm:t>
    </dgm:pt>
    <dgm:pt modelId="{84DC938E-E24B-4001-9A5E-B5CC498E8628}" type="sibTrans" cxnId="{F43AF51C-B146-448C-8B76-A12AFE99E2D1}">
      <dgm:prSet/>
      <dgm:spPr/>
      <dgm:t>
        <a:bodyPr/>
        <a:lstStyle/>
        <a:p>
          <a:endParaRPr lang="en-GB"/>
        </a:p>
      </dgm:t>
    </dgm:pt>
    <dgm:pt modelId="{9A0100A8-B13F-4036-AEED-86BCD6131091}">
      <dgm:prSet custT="1"/>
      <dgm:spPr/>
      <dgm:t>
        <a:bodyPr anchor="ctr"/>
        <a:lstStyle/>
        <a:p>
          <a:pPr>
            <a:buFont typeface="Arial" panose="020B0604020202020204" pitchFamily="34" charset="0"/>
            <a:buNone/>
          </a:pPr>
          <a:r>
            <a:rPr lang="en-GB" sz="1600" dirty="0"/>
            <a:t>	Mohammad has been furloughed from his job in a music store and is worried about returning to work. The store is small and holds a lot of instruments, so it can be a squeeze getting past people. Mohammad does not believe the store can open whilst maintaining social distancing. Mohammad’s employer is understanding and has said that he can be flexible in his return.</a:t>
          </a:r>
        </a:p>
      </dgm:t>
    </dgm:pt>
    <dgm:pt modelId="{32F49970-880D-4C4E-9039-0F28C1144A21}" type="parTrans" cxnId="{E5607726-CB61-42E6-B1F0-FC0626828F52}">
      <dgm:prSet/>
      <dgm:spPr/>
      <dgm:t>
        <a:bodyPr/>
        <a:lstStyle/>
        <a:p>
          <a:endParaRPr lang="en-GB"/>
        </a:p>
      </dgm:t>
    </dgm:pt>
    <dgm:pt modelId="{CA45D0EF-7924-440D-9363-8CCB256967F4}" type="sibTrans" cxnId="{E5607726-CB61-42E6-B1F0-FC0626828F52}">
      <dgm:prSet/>
      <dgm:spPr/>
      <dgm:t>
        <a:bodyPr/>
        <a:lstStyle/>
        <a:p>
          <a:endParaRPr lang="en-GB"/>
        </a:p>
      </dgm:t>
    </dgm:pt>
    <dgm:pt modelId="{0E8D6131-739B-4226-AC7A-65F297CAE419}" type="pres">
      <dgm:prSet presAssocID="{8DF1CC84-7A8F-4C28-A510-E6BD15BF9CF9}" presName="linear" presStyleCnt="0">
        <dgm:presLayoutVars>
          <dgm:dir/>
          <dgm:animLvl val="lvl"/>
          <dgm:resizeHandles val="exact"/>
        </dgm:presLayoutVars>
      </dgm:prSet>
      <dgm:spPr/>
    </dgm:pt>
    <dgm:pt modelId="{FB6D35B1-CB05-42A8-9717-D12CCDB1CD77}" type="pres">
      <dgm:prSet presAssocID="{264C9C45-9D9F-4477-A526-E19BF07F4846}" presName="parentLin" presStyleCnt="0"/>
      <dgm:spPr/>
    </dgm:pt>
    <dgm:pt modelId="{5A6D9CBB-3893-4EAC-BDD4-F6C35D98F614}" type="pres">
      <dgm:prSet presAssocID="{264C9C45-9D9F-4477-A526-E19BF07F4846}" presName="parentLeftMargin" presStyleLbl="node1" presStyleIdx="0" presStyleCnt="1"/>
      <dgm:spPr/>
    </dgm:pt>
    <dgm:pt modelId="{98A93883-5425-483E-BFCE-28B6523ABF0E}" type="pres">
      <dgm:prSet presAssocID="{264C9C45-9D9F-4477-A526-E19BF07F4846}" presName="parentText" presStyleLbl="node1" presStyleIdx="0" presStyleCnt="1" custScaleY="40425" custLinFactNeighborY="-23965">
        <dgm:presLayoutVars>
          <dgm:chMax val="0"/>
          <dgm:bulletEnabled val="1"/>
        </dgm:presLayoutVars>
      </dgm:prSet>
      <dgm:spPr/>
    </dgm:pt>
    <dgm:pt modelId="{B5AEC443-261D-467B-9570-2C33EA362935}" type="pres">
      <dgm:prSet presAssocID="{264C9C45-9D9F-4477-A526-E19BF07F4846}" presName="negativeSpace" presStyleCnt="0"/>
      <dgm:spPr/>
    </dgm:pt>
    <dgm:pt modelId="{DE09D394-3448-4A33-83F5-B77A862709D1}" type="pres">
      <dgm:prSet presAssocID="{264C9C45-9D9F-4477-A526-E19BF07F4846}" presName="childText" presStyleLbl="conFgAcc1" presStyleIdx="0" presStyleCnt="1" custScaleY="73490">
        <dgm:presLayoutVars>
          <dgm:bulletEnabled val="1"/>
        </dgm:presLayoutVars>
      </dgm:prSet>
      <dgm:spPr/>
    </dgm:pt>
  </dgm:ptLst>
  <dgm:cxnLst>
    <dgm:cxn modelId="{BC417611-FD78-402C-A516-31F89A3BD524}" type="presOf" srcId="{8DF1CC84-7A8F-4C28-A510-E6BD15BF9CF9}" destId="{0E8D6131-739B-4226-AC7A-65F297CAE419}" srcOrd="0" destOrd="0" presId="urn:microsoft.com/office/officeart/2005/8/layout/list1"/>
    <dgm:cxn modelId="{F43AF51C-B146-448C-8B76-A12AFE99E2D1}" srcId="{8DF1CC84-7A8F-4C28-A510-E6BD15BF9CF9}" destId="{264C9C45-9D9F-4477-A526-E19BF07F4846}" srcOrd="0" destOrd="0" parTransId="{C223B989-17AF-4EEC-995F-8BE3DFF14559}" sibTransId="{84DC938E-E24B-4001-9A5E-B5CC498E8628}"/>
    <dgm:cxn modelId="{E5607726-CB61-42E6-B1F0-FC0626828F52}" srcId="{264C9C45-9D9F-4477-A526-E19BF07F4846}" destId="{9A0100A8-B13F-4036-AEED-86BCD6131091}" srcOrd="0" destOrd="0" parTransId="{32F49970-880D-4C4E-9039-0F28C1144A21}" sibTransId="{CA45D0EF-7924-440D-9363-8CCB256967F4}"/>
    <dgm:cxn modelId="{E0956B3C-D548-48D7-A8DE-0022FBF75EEE}" type="presOf" srcId="{264C9C45-9D9F-4477-A526-E19BF07F4846}" destId="{5A6D9CBB-3893-4EAC-BDD4-F6C35D98F614}" srcOrd="0" destOrd="0" presId="urn:microsoft.com/office/officeart/2005/8/layout/list1"/>
    <dgm:cxn modelId="{78BE30B3-AF2F-453E-91E4-AB75BA0D3343}" type="presOf" srcId="{9A0100A8-B13F-4036-AEED-86BCD6131091}" destId="{DE09D394-3448-4A33-83F5-B77A862709D1}" srcOrd="0" destOrd="0" presId="urn:microsoft.com/office/officeart/2005/8/layout/list1"/>
    <dgm:cxn modelId="{D5441BCD-411A-4972-93ED-8A0D3B2845EF}" type="presOf" srcId="{264C9C45-9D9F-4477-A526-E19BF07F4846}" destId="{98A93883-5425-483E-BFCE-28B6523ABF0E}" srcOrd="1" destOrd="0" presId="urn:microsoft.com/office/officeart/2005/8/layout/list1"/>
    <dgm:cxn modelId="{ED3C00E8-A83C-4AF5-8B73-58CABC1D8925}" type="presParOf" srcId="{0E8D6131-739B-4226-AC7A-65F297CAE419}" destId="{FB6D35B1-CB05-42A8-9717-D12CCDB1CD77}" srcOrd="0" destOrd="0" presId="urn:microsoft.com/office/officeart/2005/8/layout/list1"/>
    <dgm:cxn modelId="{0DD340E0-E2BE-4CAB-AC8B-01F41D93F0BB}" type="presParOf" srcId="{FB6D35B1-CB05-42A8-9717-D12CCDB1CD77}" destId="{5A6D9CBB-3893-4EAC-BDD4-F6C35D98F614}" srcOrd="0" destOrd="0" presId="urn:microsoft.com/office/officeart/2005/8/layout/list1"/>
    <dgm:cxn modelId="{55198A9D-8DDF-4D0E-AA38-52BD73B8AAF8}" type="presParOf" srcId="{FB6D35B1-CB05-42A8-9717-D12CCDB1CD77}" destId="{98A93883-5425-483E-BFCE-28B6523ABF0E}" srcOrd="1" destOrd="0" presId="urn:microsoft.com/office/officeart/2005/8/layout/list1"/>
    <dgm:cxn modelId="{28569B23-19C7-4EB2-A5D2-9E58840B9F76}" type="presParOf" srcId="{0E8D6131-739B-4226-AC7A-65F297CAE419}" destId="{B5AEC443-261D-467B-9570-2C33EA362935}" srcOrd="1" destOrd="0" presId="urn:microsoft.com/office/officeart/2005/8/layout/list1"/>
    <dgm:cxn modelId="{562D832D-0C64-44C2-8B19-DF131CC3C2BF}" type="presParOf" srcId="{0E8D6131-739B-4226-AC7A-65F297CAE419}" destId="{DE09D394-3448-4A33-83F5-B77A862709D1}"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DF1CC84-7A8F-4C28-A510-E6BD15BF9CF9}"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GB"/>
        </a:p>
      </dgm:t>
    </dgm:pt>
    <dgm:pt modelId="{264C9C45-9D9F-4477-A526-E19BF07F4846}">
      <dgm:prSet custT="1"/>
      <dgm:spPr/>
      <dgm:t>
        <a:bodyPr/>
        <a:lstStyle/>
        <a:p>
          <a:r>
            <a:rPr lang="en-GB" sz="2400" b="1" dirty="0"/>
            <a:t>Probing could reveal</a:t>
          </a:r>
        </a:p>
      </dgm:t>
    </dgm:pt>
    <dgm:pt modelId="{C223B989-17AF-4EEC-995F-8BE3DFF14559}" type="parTrans" cxnId="{F43AF51C-B146-448C-8B76-A12AFE99E2D1}">
      <dgm:prSet/>
      <dgm:spPr/>
      <dgm:t>
        <a:bodyPr/>
        <a:lstStyle/>
        <a:p>
          <a:endParaRPr lang="en-GB"/>
        </a:p>
      </dgm:t>
    </dgm:pt>
    <dgm:pt modelId="{84DC938E-E24B-4001-9A5E-B5CC498E8628}" type="sibTrans" cxnId="{F43AF51C-B146-448C-8B76-A12AFE99E2D1}">
      <dgm:prSet/>
      <dgm:spPr/>
      <dgm:t>
        <a:bodyPr/>
        <a:lstStyle/>
        <a:p>
          <a:endParaRPr lang="en-GB"/>
        </a:p>
      </dgm:t>
    </dgm:pt>
    <dgm:pt modelId="{9A0100A8-B13F-4036-AEED-86BCD6131091}">
      <dgm:prSet custT="1"/>
      <dgm:spPr/>
      <dgm:t>
        <a:bodyPr anchor="ctr"/>
        <a:lstStyle/>
        <a:p>
          <a:pPr>
            <a:buFont typeface="Arial" panose="020B0604020202020204" pitchFamily="34" charset="0"/>
            <a:buNone/>
          </a:pPr>
          <a:r>
            <a:rPr lang="en-GB" sz="1600" dirty="0">
              <a:latin typeface="Calibri" panose="020F0502020204030204" pitchFamily="34" charset="0"/>
              <a:ea typeface="Times New Roman" panose="02020603050405020304" pitchFamily="18" charset="0"/>
              <a:cs typeface="Calibri" panose="020F0502020204030204" pitchFamily="34" charset="0"/>
            </a:rPr>
            <a:t>	Mohammad is still worried about the potential health consequences of returning to work, even if on reduced hours. He is also unsure he could afford to work less hours than normal. He is considering whether to look for another job but this could take time.</a:t>
          </a:r>
          <a:endParaRPr lang="en-GB" sz="1600" dirty="0"/>
        </a:p>
      </dgm:t>
    </dgm:pt>
    <dgm:pt modelId="{32F49970-880D-4C4E-9039-0F28C1144A21}" type="parTrans" cxnId="{E5607726-CB61-42E6-B1F0-FC0626828F52}">
      <dgm:prSet/>
      <dgm:spPr/>
      <dgm:t>
        <a:bodyPr/>
        <a:lstStyle/>
        <a:p>
          <a:endParaRPr lang="en-GB"/>
        </a:p>
      </dgm:t>
    </dgm:pt>
    <dgm:pt modelId="{CA45D0EF-7924-440D-9363-8CCB256967F4}" type="sibTrans" cxnId="{E5607726-CB61-42E6-B1F0-FC0626828F52}">
      <dgm:prSet/>
      <dgm:spPr/>
      <dgm:t>
        <a:bodyPr/>
        <a:lstStyle/>
        <a:p>
          <a:endParaRPr lang="en-GB"/>
        </a:p>
      </dgm:t>
    </dgm:pt>
    <dgm:pt modelId="{0E8D6131-739B-4226-AC7A-65F297CAE419}" type="pres">
      <dgm:prSet presAssocID="{8DF1CC84-7A8F-4C28-A510-E6BD15BF9CF9}" presName="linear" presStyleCnt="0">
        <dgm:presLayoutVars>
          <dgm:dir/>
          <dgm:animLvl val="lvl"/>
          <dgm:resizeHandles val="exact"/>
        </dgm:presLayoutVars>
      </dgm:prSet>
      <dgm:spPr/>
    </dgm:pt>
    <dgm:pt modelId="{FB6D35B1-CB05-42A8-9717-D12CCDB1CD77}" type="pres">
      <dgm:prSet presAssocID="{264C9C45-9D9F-4477-A526-E19BF07F4846}" presName="parentLin" presStyleCnt="0"/>
      <dgm:spPr/>
    </dgm:pt>
    <dgm:pt modelId="{5A6D9CBB-3893-4EAC-BDD4-F6C35D98F614}" type="pres">
      <dgm:prSet presAssocID="{264C9C45-9D9F-4477-A526-E19BF07F4846}" presName="parentLeftMargin" presStyleLbl="node1" presStyleIdx="0" presStyleCnt="1"/>
      <dgm:spPr/>
    </dgm:pt>
    <dgm:pt modelId="{98A93883-5425-483E-BFCE-28B6523ABF0E}" type="pres">
      <dgm:prSet presAssocID="{264C9C45-9D9F-4477-A526-E19BF07F4846}" presName="parentText" presStyleLbl="node1" presStyleIdx="0" presStyleCnt="1" custScaleY="40425" custLinFactNeighborY="-23965">
        <dgm:presLayoutVars>
          <dgm:chMax val="0"/>
          <dgm:bulletEnabled val="1"/>
        </dgm:presLayoutVars>
      </dgm:prSet>
      <dgm:spPr/>
    </dgm:pt>
    <dgm:pt modelId="{B5AEC443-261D-467B-9570-2C33EA362935}" type="pres">
      <dgm:prSet presAssocID="{264C9C45-9D9F-4477-A526-E19BF07F4846}" presName="negativeSpace" presStyleCnt="0"/>
      <dgm:spPr/>
    </dgm:pt>
    <dgm:pt modelId="{DE09D394-3448-4A33-83F5-B77A862709D1}" type="pres">
      <dgm:prSet presAssocID="{264C9C45-9D9F-4477-A526-E19BF07F4846}" presName="childText" presStyleLbl="conFgAcc1" presStyleIdx="0" presStyleCnt="1" custScaleY="73490">
        <dgm:presLayoutVars>
          <dgm:bulletEnabled val="1"/>
        </dgm:presLayoutVars>
      </dgm:prSet>
      <dgm:spPr/>
    </dgm:pt>
  </dgm:ptLst>
  <dgm:cxnLst>
    <dgm:cxn modelId="{BC417611-FD78-402C-A516-31F89A3BD524}" type="presOf" srcId="{8DF1CC84-7A8F-4C28-A510-E6BD15BF9CF9}" destId="{0E8D6131-739B-4226-AC7A-65F297CAE419}" srcOrd="0" destOrd="0" presId="urn:microsoft.com/office/officeart/2005/8/layout/list1"/>
    <dgm:cxn modelId="{F43AF51C-B146-448C-8B76-A12AFE99E2D1}" srcId="{8DF1CC84-7A8F-4C28-A510-E6BD15BF9CF9}" destId="{264C9C45-9D9F-4477-A526-E19BF07F4846}" srcOrd="0" destOrd="0" parTransId="{C223B989-17AF-4EEC-995F-8BE3DFF14559}" sibTransId="{84DC938E-E24B-4001-9A5E-B5CC498E8628}"/>
    <dgm:cxn modelId="{E5607726-CB61-42E6-B1F0-FC0626828F52}" srcId="{264C9C45-9D9F-4477-A526-E19BF07F4846}" destId="{9A0100A8-B13F-4036-AEED-86BCD6131091}" srcOrd="0" destOrd="0" parTransId="{32F49970-880D-4C4E-9039-0F28C1144A21}" sibTransId="{CA45D0EF-7924-440D-9363-8CCB256967F4}"/>
    <dgm:cxn modelId="{E0956B3C-D548-48D7-A8DE-0022FBF75EEE}" type="presOf" srcId="{264C9C45-9D9F-4477-A526-E19BF07F4846}" destId="{5A6D9CBB-3893-4EAC-BDD4-F6C35D98F614}" srcOrd="0" destOrd="0" presId="urn:microsoft.com/office/officeart/2005/8/layout/list1"/>
    <dgm:cxn modelId="{78BE30B3-AF2F-453E-91E4-AB75BA0D3343}" type="presOf" srcId="{9A0100A8-B13F-4036-AEED-86BCD6131091}" destId="{DE09D394-3448-4A33-83F5-B77A862709D1}" srcOrd="0" destOrd="0" presId="urn:microsoft.com/office/officeart/2005/8/layout/list1"/>
    <dgm:cxn modelId="{D5441BCD-411A-4972-93ED-8A0D3B2845EF}" type="presOf" srcId="{264C9C45-9D9F-4477-A526-E19BF07F4846}" destId="{98A93883-5425-483E-BFCE-28B6523ABF0E}" srcOrd="1" destOrd="0" presId="urn:microsoft.com/office/officeart/2005/8/layout/list1"/>
    <dgm:cxn modelId="{ED3C00E8-A83C-4AF5-8B73-58CABC1D8925}" type="presParOf" srcId="{0E8D6131-739B-4226-AC7A-65F297CAE419}" destId="{FB6D35B1-CB05-42A8-9717-D12CCDB1CD77}" srcOrd="0" destOrd="0" presId="urn:microsoft.com/office/officeart/2005/8/layout/list1"/>
    <dgm:cxn modelId="{0DD340E0-E2BE-4CAB-AC8B-01F41D93F0BB}" type="presParOf" srcId="{FB6D35B1-CB05-42A8-9717-D12CCDB1CD77}" destId="{5A6D9CBB-3893-4EAC-BDD4-F6C35D98F614}" srcOrd="0" destOrd="0" presId="urn:microsoft.com/office/officeart/2005/8/layout/list1"/>
    <dgm:cxn modelId="{55198A9D-8DDF-4D0E-AA38-52BD73B8AAF8}" type="presParOf" srcId="{FB6D35B1-CB05-42A8-9717-D12CCDB1CD77}" destId="{98A93883-5425-483E-BFCE-28B6523ABF0E}" srcOrd="1" destOrd="0" presId="urn:microsoft.com/office/officeart/2005/8/layout/list1"/>
    <dgm:cxn modelId="{28569B23-19C7-4EB2-A5D2-9E58840B9F76}" type="presParOf" srcId="{0E8D6131-739B-4226-AC7A-65F297CAE419}" destId="{B5AEC443-261D-467B-9570-2C33EA362935}" srcOrd="1" destOrd="0" presId="urn:microsoft.com/office/officeart/2005/8/layout/list1"/>
    <dgm:cxn modelId="{562D832D-0C64-44C2-8B19-DF131CC3C2BF}" type="presParOf" srcId="{0E8D6131-739B-4226-AC7A-65F297CAE419}" destId="{DE09D394-3448-4A33-83F5-B77A862709D1}" srcOrd="2"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DF1CC84-7A8F-4C28-A510-E6BD15BF9CF9}"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GB"/>
        </a:p>
      </dgm:t>
    </dgm:pt>
    <dgm:pt modelId="{264C9C45-9D9F-4477-A526-E19BF07F4846}">
      <dgm:prSet custT="1"/>
      <dgm:spPr/>
      <dgm:t>
        <a:bodyPr/>
        <a:lstStyle/>
        <a:p>
          <a:r>
            <a:rPr lang="en-GB" sz="2400" b="1" dirty="0"/>
            <a:t>Initial disclosure</a:t>
          </a:r>
        </a:p>
      </dgm:t>
    </dgm:pt>
    <dgm:pt modelId="{C223B989-17AF-4EEC-995F-8BE3DFF14559}" type="parTrans" cxnId="{F43AF51C-B146-448C-8B76-A12AFE99E2D1}">
      <dgm:prSet/>
      <dgm:spPr/>
      <dgm:t>
        <a:bodyPr/>
        <a:lstStyle/>
        <a:p>
          <a:endParaRPr lang="en-GB"/>
        </a:p>
      </dgm:t>
    </dgm:pt>
    <dgm:pt modelId="{84DC938E-E24B-4001-9A5E-B5CC498E8628}" type="sibTrans" cxnId="{F43AF51C-B146-448C-8B76-A12AFE99E2D1}">
      <dgm:prSet/>
      <dgm:spPr/>
      <dgm:t>
        <a:bodyPr/>
        <a:lstStyle/>
        <a:p>
          <a:endParaRPr lang="en-GB"/>
        </a:p>
      </dgm:t>
    </dgm:pt>
    <dgm:pt modelId="{9A0100A8-B13F-4036-AEED-86BCD6131091}">
      <dgm:prSet custT="1"/>
      <dgm:spPr/>
      <dgm:t>
        <a:bodyPr anchor="ctr"/>
        <a:lstStyle/>
        <a:p>
          <a:pPr>
            <a:buFont typeface="Arial" panose="020B0604020202020204" pitchFamily="34" charset="0"/>
            <a:buNone/>
          </a:pPr>
          <a:r>
            <a:rPr lang="en-US" sz="1600" dirty="0">
              <a:latin typeface="Calibri" panose="020F0502020204030204" pitchFamily="34" charset="0"/>
              <a:ea typeface="Calibri" panose="020F0502020204030204" pitchFamily="34" charset="0"/>
              <a:cs typeface="Times New Roman" panose="02020603050405020304" pitchFamily="18" charset="0"/>
            </a:rPr>
            <a:t>	Dylan is a student and works part-time as a barman. Since the lockdown, he has been furloughed from his job. Because he is receiving some income through this scheme, he has been able to continue making payments on a personal loan.</a:t>
          </a:r>
          <a:endParaRPr lang="en-GB" sz="1600" dirty="0"/>
        </a:p>
      </dgm:t>
    </dgm:pt>
    <dgm:pt modelId="{32F49970-880D-4C4E-9039-0F28C1144A21}" type="parTrans" cxnId="{E5607726-CB61-42E6-B1F0-FC0626828F52}">
      <dgm:prSet/>
      <dgm:spPr/>
      <dgm:t>
        <a:bodyPr/>
        <a:lstStyle/>
        <a:p>
          <a:endParaRPr lang="en-GB"/>
        </a:p>
      </dgm:t>
    </dgm:pt>
    <dgm:pt modelId="{CA45D0EF-7924-440D-9363-8CCB256967F4}" type="sibTrans" cxnId="{E5607726-CB61-42E6-B1F0-FC0626828F52}">
      <dgm:prSet/>
      <dgm:spPr/>
      <dgm:t>
        <a:bodyPr/>
        <a:lstStyle/>
        <a:p>
          <a:endParaRPr lang="en-GB"/>
        </a:p>
      </dgm:t>
    </dgm:pt>
    <dgm:pt modelId="{0E8D6131-739B-4226-AC7A-65F297CAE419}" type="pres">
      <dgm:prSet presAssocID="{8DF1CC84-7A8F-4C28-A510-E6BD15BF9CF9}" presName="linear" presStyleCnt="0">
        <dgm:presLayoutVars>
          <dgm:dir/>
          <dgm:animLvl val="lvl"/>
          <dgm:resizeHandles val="exact"/>
        </dgm:presLayoutVars>
      </dgm:prSet>
      <dgm:spPr/>
    </dgm:pt>
    <dgm:pt modelId="{FB6D35B1-CB05-42A8-9717-D12CCDB1CD77}" type="pres">
      <dgm:prSet presAssocID="{264C9C45-9D9F-4477-A526-E19BF07F4846}" presName="parentLin" presStyleCnt="0"/>
      <dgm:spPr/>
    </dgm:pt>
    <dgm:pt modelId="{5A6D9CBB-3893-4EAC-BDD4-F6C35D98F614}" type="pres">
      <dgm:prSet presAssocID="{264C9C45-9D9F-4477-A526-E19BF07F4846}" presName="parentLeftMargin" presStyleLbl="node1" presStyleIdx="0" presStyleCnt="1"/>
      <dgm:spPr/>
    </dgm:pt>
    <dgm:pt modelId="{98A93883-5425-483E-BFCE-28B6523ABF0E}" type="pres">
      <dgm:prSet presAssocID="{264C9C45-9D9F-4477-A526-E19BF07F4846}" presName="parentText" presStyleLbl="node1" presStyleIdx="0" presStyleCnt="1" custScaleY="40425" custLinFactNeighborY="-23965">
        <dgm:presLayoutVars>
          <dgm:chMax val="0"/>
          <dgm:bulletEnabled val="1"/>
        </dgm:presLayoutVars>
      </dgm:prSet>
      <dgm:spPr/>
    </dgm:pt>
    <dgm:pt modelId="{B5AEC443-261D-467B-9570-2C33EA362935}" type="pres">
      <dgm:prSet presAssocID="{264C9C45-9D9F-4477-A526-E19BF07F4846}" presName="negativeSpace" presStyleCnt="0"/>
      <dgm:spPr/>
    </dgm:pt>
    <dgm:pt modelId="{DE09D394-3448-4A33-83F5-B77A862709D1}" type="pres">
      <dgm:prSet presAssocID="{264C9C45-9D9F-4477-A526-E19BF07F4846}" presName="childText" presStyleLbl="conFgAcc1" presStyleIdx="0" presStyleCnt="1" custScaleY="73490">
        <dgm:presLayoutVars>
          <dgm:bulletEnabled val="1"/>
        </dgm:presLayoutVars>
      </dgm:prSet>
      <dgm:spPr/>
    </dgm:pt>
  </dgm:ptLst>
  <dgm:cxnLst>
    <dgm:cxn modelId="{BC417611-FD78-402C-A516-31F89A3BD524}" type="presOf" srcId="{8DF1CC84-7A8F-4C28-A510-E6BD15BF9CF9}" destId="{0E8D6131-739B-4226-AC7A-65F297CAE419}" srcOrd="0" destOrd="0" presId="urn:microsoft.com/office/officeart/2005/8/layout/list1"/>
    <dgm:cxn modelId="{F43AF51C-B146-448C-8B76-A12AFE99E2D1}" srcId="{8DF1CC84-7A8F-4C28-A510-E6BD15BF9CF9}" destId="{264C9C45-9D9F-4477-A526-E19BF07F4846}" srcOrd="0" destOrd="0" parTransId="{C223B989-17AF-4EEC-995F-8BE3DFF14559}" sibTransId="{84DC938E-E24B-4001-9A5E-B5CC498E8628}"/>
    <dgm:cxn modelId="{E5607726-CB61-42E6-B1F0-FC0626828F52}" srcId="{264C9C45-9D9F-4477-A526-E19BF07F4846}" destId="{9A0100A8-B13F-4036-AEED-86BCD6131091}" srcOrd="0" destOrd="0" parTransId="{32F49970-880D-4C4E-9039-0F28C1144A21}" sibTransId="{CA45D0EF-7924-440D-9363-8CCB256967F4}"/>
    <dgm:cxn modelId="{E0956B3C-D548-48D7-A8DE-0022FBF75EEE}" type="presOf" srcId="{264C9C45-9D9F-4477-A526-E19BF07F4846}" destId="{5A6D9CBB-3893-4EAC-BDD4-F6C35D98F614}" srcOrd="0" destOrd="0" presId="urn:microsoft.com/office/officeart/2005/8/layout/list1"/>
    <dgm:cxn modelId="{78BE30B3-AF2F-453E-91E4-AB75BA0D3343}" type="presOf" srcId="{9A0100A8-B13F-4036-AEED-86BCD6131091}" destId="{DE09D394-3448-4A33-83F5-B77A862709D1}" srcOrd="0" destOrd="0" presId="urn:microsoft.com/office/officeart/2005/8/layout/list1"/>
    <dgm:cxn modelId="{D5441BCD-411A-4972-93ED-8A0D3B2845EF}" type="presOf" srcId="{264C9C45-9D9F-4477-A526-E19BF07F4846}" destId="{98A93883-5425-483E-BFCE-28B6523ABF0E}" srcOrd="1" destOrd="0" presId="urn:microsoft.com/office/officeart/2005/8/layout/list1"/>
    <dgm:cxn modelId="{ED3C00E8-A83C-4AF5-8B73-58CABC1D8925}" type="presParOf" srcId="{0E8D6131-739B-4226-AC7A-65F297CAE419}" destId="{FB6D35B1-CB05-42A8-9717-D12CCDB1CD77}" srcOrd="0" destOrd="0" presId="urn:microsoft.com/office/officeart/2005/8/layout/list1"/>
    <dgm:cxn modelId="{0DD340E0-E2BE-4CAB-AC8B-01F41D93F0BB}" type="presParOf" srcId="{FB6D35B1-CB05-42A8-9717-D12CCDB1CD77}" destId="{5A6D9CBB-3893-4EAC-BDD4-F6C35D98F614}" srcOrd="0" destOrd="0" presId="urn:microsoft.com/office/officeart/2005/8/layout/list1"/>
    <dgm:cxn modelId="{55198A9D-8DDF-4D0E-AA38-52BD73B8AAF8}" type="presParOf" srcId="{FB6D35B1-CB05-42A8-9717-D12CCDB1CD77}" destId="{98A93883-5425-483E-BFCE-28B6523ABF0E}" srcOrd="1" destOrd="0" presId="urn:microsoft.com/office/officeart/2005/8/layout/list1"/>
    <dgm:cxn modelId="{28569B23-19C7-4EB2-A5D2-9E58840B9F76}" type="presParOf" srcId="{0E8D6131-739B-4226-AC7A-65F297CAE419}" destId="{B5AEC443-261D-467B-9570-2C33EA362935}" srcOrd="1" destOrd="0" presId="urn:microsoft.com/office/officeart/2005/8/layout/list1"/>
    <dgm:cxn modelId="{562D832D-0C64-44C2-8B19-DF131CC3C2BF}" type="presParOf" srcId="{0E8D6131-739B-4226-AC7A-65F297CAE419}" destId="{DE09D394-3448-4A33-83F5-B77A862709D1}"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DF1CC84-7A8F-4C28-A510-E6BD15BF9CF9}"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GB"/>
        </a:p>
      </dgm:t>
    </dgm:pt>
    <dgm:pt modelId="{264C9C45-9D9F-4477-A526-E19BF07F4846}">
      <dgm:prSet custT="1"/>
      <dgm:spPr/>
      <dgm:t>
        <a:bodyPr/>
        <a:lstStyle/>
        <a:p>
          <a:r>
            <a:rPr lang="en-GB" sz="2400" b="1" dirty="0"/>
            <a:t>Probing could reveal</a:t>
          </a:r>
        </a:p>
      </dgm:t>
    </dgm:pt>
    <dgm:pt modelId="{C223B989-17AF-4EEC-995F-8BE3DFF14559}" type="parTrans" cxnId="{F43AF51C-B146-448C-8B76-A12AFE99E2D1}">
      <dgm:prSet/>
      <dgm:spPr/>
      <dgm:t>
        <a:bodyPr/>
        <a:lstStyle/>
        <a:p>
          <a:endParaRPr lang="en-GB"/>
        </a:p>
      </dgm:t>
    </dgm:pt>
    <dgm:pt modelId="{84DC938E-E24B-4001-9A5E-B5CC498E8628}" type="sibTrans" cxnId="{F43AF51C-B146-448C-8B76-A12AFE99E2D1}">
      <dgm:prSet/>
      <dgm:spPr/>
      <dgm:t>
        <a:bodyPr/>
        <a:lstStyle/>
        <a:p>
          <a:endParaRPr lang="en-GB"/>
        </a:p>
      </dgm:t>
    </dgm:pt>
    <dgm:pt modelId="{9A0100A8-B13F-4036-AEED-86BCD6131091}">
      <dgm:prSet custT="1"/>
      <dgm:spPr/>
      <dgm:t>
        <a:bodyPr anchor="ctr"/>
        <a:lstStyle/>
        <a:p>
          <a:pPr>
            <a:buFont typeface="Arial" panose="020B0604020202020204" pitchFamily="34" charset="0"/>
            <a:buNone/>
          </a:pPr>
          <a:r>
            <a:rPr lang="en-US" sz="1600" dirty="0">
              <a:latin typeface="Calibri" panose="020F0502020204030204" pitchFamily="34" charset="0"/>
              <a:ea typeface="Calibri" panose="020F0502020204030204" pitchFamily="34" charset="0"/>
              <a:cs typeface="Times New Roman" panose="02020603050405020304" pitchFamily="18" charset="0"/>
            </a:rPr>
            <a:t>	Dylan is friends with several people who also work at the pub and he has heard a rumour that the landlord is in financial difficulties and may be unable to reopen.</a:t>
          </a:r>
          <a:r>
            <a:rPr lang="en-US" sz="1600" dirty="0">
              <a:latin typeface="Calibri" panose="020F0502020204030204" pitchFamily="34" charset="0"/>
              <a:ea typeface="Times New Roman" panose="02020603050405020304" pitchFamily="18" charset="0"/>
              <a:cs typeface="Calibri" panose="020F0502020204030204" pitchFamily="34" charset="0"/>
            </a:rPr>
            <a:t> </a:t>
          </a:r>
          <a:r>
            <a:rPr lang="en-US" sz="1600" dirty="0">
              <a:latin typeface="Calibri" panose="020F0502020204030204" pitchFamily="34" charset="0"/>
              <a:ea typeface="Calibri" panose="020F0502020204030204" pitchFamily="34" charset="0"/>
              <a:cs typeface="Times New Roman" panose="02020603050405020304" pitchFamily="18" charset="0"/>
            </a:rPr>
            <a:t>Dylan has been looking for other part-time roles but there are not many jobs available. Additionally, the university course he attends has had to move lectures online with a temporary different timetable, so he is unsure when he is available to work.</a:t>
          </a:r>
          <a:endParaRPr lang="en-GB" sz="1600" dirty="0"/>
        </a:p>
      </dgm:t>
    </dgm:pt>
    <dgm:pt modelId="{32F49970-880D-4C4E-9039-0F28C1144A21}" type="parTrans" cxnId="{E5607726-CB61-42E6-B1F0-FC0626828F52}">
      <dgm:prSet/>
      <dgm:spPr/>
      <dgm:t>
        <a:bodyPr/>
        <a:lstStyle/>
        <a:p>
          <a:endParaRPr lang="en-GB"/>
        </a:p>
      </dgm:t>
    </dgm:pt>
    <dgm:pt modelId="{CA45D0EF-7924-440D-9363-8CCB256967F4}" type="sibTrans" cxnId="{E5607726-CB61-42E6-B1F0-FC0626828F52}">
      <dgm:prSet/>
      <dgm:spPr/>
      <dgm:t>
        <a:bodyPr/>
        <a:lstStyle/>
        <a:p>
          <a:endParaRPr lang="en-GB"/>
        </a:p>
      </dgm:t>
    </dgm:pt>
    <dgm:pt modelId="{0E8D6131-739B-4226-AC7A-65F297CAE419}" type="pres">
      <dgm:prSet presAssocID="{8DF1CC84-7A8F-4C28-A510-E6BD15BF9CF9}" presName="linear" presStyleCnt="0">
        <dgm:presLayoutVars>
          <dgm:dir/>
          <dgm:animLvl val="lvl"/>
          <dgm:resizeHandles val="exact"/>
        </dgm:presLayoutVars>
      </dgm:prSet>
      <dgm:spPr/>
    </dgm:pt>
    <dgm:pt modelId="{FB6D35B1-CB05-42A8-9717-D12CCDB1CD77}" type="pres">
      <dgm:prSet presAssocID="{264C9C45-9D9F-4477-A526-E19BF07F4846}" presName="parentLin" presStyleCnt="0"/>
      <dgm:spPr/>
    </dgm:pt>
    <dgm:pt modelId="{5A6D9CBB-3893-4EAC-BDD4-F6C35D98F614}" type="pres">
      <dgm:prSet presAssocID="{264C9C45-9D9F-4477-A526-E19BF07F4846}" presName="parentLeftMargin" presStyleLbl="node1" presStyleIdx="0" presStyleCnt="1"/>
      <dgm:spPr/>
    </dgm:pt>
    <dgm:pt modelId="{98A93883-5425-483E-BFCE-28B6523ABF0E}" type="pres">
      <dgm:prSet presAssocID="{264C9C45-9D9F-4477-A526-E19BF07F4846}" presName="parentText" presStyleLbl="node1" presStyleIdx="0" presStyleCnt="1" custScaleY="40425" custLinFactNeighborY="-23965">
        <dgm:presLayoutVars>
          <dgm:chMax val="0"/>
          <dgm:bulletEnabled val="1"/>
        </dgm:presLayoutVars>
      </dgm:prSet>
      <dgm:spPr/>
    </dgm:pt>
    <dgm:pt modelId="{B5AEC443-261D-467B-9570-2C33EA362935}" type="pres">
      <dgm:prSet presAssocID="{264C9C45-9D9F-4477-A526-E19BF07F4846}" presName="negativeSpace" presStyleCnt="0"/>
      <dgm:spPr/>
    </dgm:pt>
    <dgm:pt modelId="{DE09D394-3448-4A33-83F5-B77A862709D1}" type="pres">
      <dgm:prSet presAssocID="{264C9C45-9D9F-4477-A526-E19BF07F4846}" presName="childText" presStyleLbl="conFgAcc1" presStyleIdx="0" presStyleCnt="1" custScaleY="73490">
        <dgm:presLayoutVars>
          <dgm:bulletEnabled val="1"/>
        </dgm:presLayoutVars>
      </dgm:prSet>
      <dgm:spPr/>
    </dgm:pt>
  </dgm:ptLst>
  <dgm:cxnLst>
    <dgm:cxn modelId="{BC417611-FD78-402C-A516-31F89A3BD524}" type="presOf" srcId="{8DF1CC84-7A8F-4C28-A510-E6BD15BF9CF9}" destId="{0E8D6131-739B-4226-AC7A-65F297CAE419}" srcOrd="0" destOrd="0" presId="urn:microsoft.com/office/officeart/2005/8/layout/list1"/>
    <dgm:cxn modelId="{F43AF51C-B146-448C-8B76-A12AFE99E2D1}" srcId="{8DF1CC84-7A8F-4C28-A510-E6BD15BF9CF9}" destId="{264C9C45-9D9F-4477-A526-E19BF07F4846}" srcOrd="0" destOrd="0" parTransId="{C223B989-17AF-4EEC-995F-8BE3DFF14559}" sibTransId="{84DC938E-E24B-4001-9A5E-B5CC498E8628}"/>
    <dgm:cxn modelId="{E5607726-CB61-42E6-B1F0-FC0626828F52}" srcId="{264C9C45-9D9F-4477-A526-E19BF07F4846}" destId="{9A0100A8-B13F-4036-AEED-86BCD6131091}" srcOrd="0" destOrd="0" parTransId="{32F49970-880D-4C4E-9039-0F28C1144A21}" sibTransId="{CA45D0EF-7924-440D-9363-8CCB256967F4}"/>
    <dgm:cxn modelId="{E0956B3C-D548-48D7-A8DE-0022FBF75EEE}" type="presOf" srcId="{264C9C45-9D9F-4477-A526-E19BF07F4846}" destId="{5A6D9CBB-3893-4EAC-BDD4-F6C35D98F614}" srcOrd="0" destOrd="0" presId="urn:microsoft.com/office/officeart/2005/8/layout/list1"/>
    <dgm:cxn modelId="{78BE30B3-AF2F-453E-91E4-AB75BA0D3343}" type="presOf" srcId="{9A0100A8-B13F-4036-AEED-86BCD6131091}" destId="{DE09D394-3448-4A33-83F5-B77A862709D1}" srcOrd="0" destOrd="0" presId="urn:microsoft.com/office/officeart/2005/8/layout/list1"/>
    <dgm:cxn modelId="{D5441BCD-411A-4972-93ED-8A0D3B2845EF}" type="presOf" srcId="{264C9C45-9D9F-4477-A526-E19BF07F4846}" destId="{98A93883-5425-483E-BFCE-28B6523ABF0E}" srcOrd="1" destOrd="0" presId="urn:microsoft.com/office/officeart/2005/8/layout/list1"/>
    <dgm:cxn modelId="{ED3C00E8-A83C-4AF5-8B73-58CABC1D8925}" type="presParOf" srcId="{0E8D6131-739B-4226-AC7A-65F297CAE419}" destId="{FB6D35B1-CB05-42A8-9717-D12CCDB1CD77}" srcOrd="0" destOrd="0" presId="urn:microsoft.com/office/officeart/2005/8/layout/list1"/>
    <dgm:cxn modelId="{0DD340E0-E2BE-4CAB-AC8B-01F41D93F0BB}" type="presParOf" srcId="{FB6D35B1-CB05-42A8-9717-D12CCDB1CD77}" destId="{5A6D9CBB-3893-4EAC-BDD4-F6C35D98F614}" srcOrd="0" destOrd="0" presId="urn:microsoft.com/office/officeart/2005/8/layout/list1"/>
    <dgm:cxn modelId="{55198A9D-8DDF-4D0E-AA38-52BD73B8AAF8}" type="presParOf" srcId="{FB6D35B1-CB05-42A8-9717-D12CCDB1CD77}" destId="{98A93883-5425-483E-BFCE-28B6523ABF0E}" srcOrd="1" destOrd="0" presId="urn:microsoft.com/office/officeart/2005/8/layout/list1"/>
    <dgm:cxn modelId="{28569B23-19C7-4EB2-A5D2-9E58840B9F76}" type="presParOf" srcId="{0E8D6131-739B-4226-AC7A-65F297CAE419}" destId="{B5AEC443-261D-467B-9570-2C33EA362935}" srcOrd="1" destOrd="0" presId="urn:microsoft.com/office/officeart/2005/8/layout/list1"/>
    <dgm:cxn modelId="{562D832D-0C64-44C2-8B19-DF131CC3C2BF}" type="presParOf" srcId="{0E8D6131-739B-4226-AC7A-65F297CAE419}" destId="{DE09D394-3448-4A33-83F5-B77A862709D1}" srcOrd="2"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DF1CC84-7A8F-4C28-A510-E6BD15BF9CF9}"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GB"/>
        </a:p>
      </dgm:t>
    </dgm:pt>
    <dgm:pt modelId="{264C9C45-9D9F-4477-A526-E19BF07F4846}">
      <dgm:prSet custT="1"/>
      <dgm:spPr/>
      <dgm:t>
        <a:bodyPr/>
        <a:lstStyle/>
        <a:p>
          <a:r>
            <a:rPr lang="en-GB" sz="2400" b="1" dirty="0"/>
            <a:t>Initial disclosure</a:t>
          </a:r>
        </a:p>
      </dgm:t>
    </dgm:pt>
    <dgm:pt modelId="{C223B989-17AF-4EEC-995F-8BE3DFF14559}" type="parTrans" cxnId="{F43AF51C-B146-448C-8B76-A12AFE99E2D1}">
      <dgm:prSet/>
      <dgm:spPr/>
      <dgm:t>
        <a:bodyPr/>
        <a:lstStyle/>
        <a:p>
          <a:endParaRPr lang="en-GB"/>
        </a:p>
      </dgm:t>
    </dgm:pt>
    <dgm:pt modelId="{84DC938E-E24B-4001-9A5E-B5CC498E8628}" type="sibTrans" cxnId="{F43AF51C-B146-448C-8B76-A12AFE99E2D1}">
      <dgm:prSet/>
      <dgm:spPr/>
      <dgm:t>
        <a:bodyPr/>
        <a:lstStyle/>
        <a:p>
          <a:endParaRPr lang="en-GB"/>
        </a:p>
      </dgm:t>
    </dgm:pt>
    <dgm:pt modelId="{9A0100A8-B13F-4036-AEED-86BCD6131091}">
      <dgm:prSet custT="1"/>
      <dgm:spPr/>
      <dgm:t>
        <a:bodyPr anchor="ctr"/>
        <a:lstStyle/>
        <a:p>
          <a:pPr>
            <a:buFont typeface="Arial" panose="020B0604020202020204" pitchFamily="34" charset="0"/>
            <a:buNone/>
          </a:pPr>
          <a:r>
            <a:rPr lang="en-US" sz="1600" dirty="0">
              <a:latin typeface="Calibri" panose="020F0502020204030204" pitchFamily="34" charset="0"/>
              <a:ea typeface="Calibri" panose="020F0502020204030204" pitchFamily="34" charset="0"/>
              <a:cs typeface="Times New Roman" panose="02020603050405020304" pitchFamily="18" charset="0"/>
            </a:rPr>
            <a:t>	Martin is self-employed and has two children aged eight and fifteen. He has been homeschooling them during lockdown and they are now preparing to phase back into school. He has fallen behind on payments on a personal loan and has been contacted by a Collections team to discuss this.</a:t>
          </a:r>
          <a:endParaRPr lang="en-GB" sz="1600" dirty="0"/>
        </a:p>
      </dgm:t>
    </dgm:pt>
    <dgm:pt modelId="{32F49970-880D-4C4E-9039-0F28C1144A21}" type="parTrans" cxnId="{E5607726-CB61-42E6-B1F0-FC0626828F52}">
      <dgm:prSet/>
      <dgm:spPr/>
      <dgm:t>
        <a:bodyPr/>
        <a:lstStyle/>
        <a:p>
          <a:endParaRPr lang="en-GB"/>
        </a:p>
      </dgm:t>
    </dgm:pt>
    <dgm:pt modelId="{CA45D0EF-7924-440D-9363-8CCB256967F4}" type="sibTrans" cxnId="{E5607726-CB61-42E6-B1F0-FC0626828F52}">
      <dgm:prSet/>
      <dgm:spPr/>
      <dgm:t>
        <a:bodyPr/>
        <a:lstStyle/>
        <a:p>
          <a:endParaRPr lang="en-GB"/>
        </a:p>
      </dgm:t>
    </dgm:pt>
    <dgm:pt modelId="{0E8D6131-739B-4226-AC7A-65F297CAE419}" type="pres">
      <dgm:prSet presAssocID="{8DF1CC84-7A8F-4C28-A510-E6BD15BF9CF9}" presName="linear" presStyleCnt="0">
        <dgm:presLayoutVars>
          <dgm:dir/>
          <dgm:animLvl val="lvl"/>
          <dgm:resizeHandles val="exact"/>
        </dgm:presLayoutVars>
      </dgm:prSet>
      <dgm:spPr/>
    </dgm:pt>
    <dgm:pt modelId="{FB6D35B1-CB05-42A8-9717-D12CCDB1CD77}" type="pres">
      <dgm:prSet presAssocID="{264C9C45-9D9F-4477-A526-E19BF07F4846}" presName="parentLin" presStyleCnt="0"/>
      <dgm:spPr/>
    </dgm:pt>
    <dgm:pt modelId="{5A6D9CBB-3893-4EAC-BDD4-F6C35D98F614}" type="pres">
      <dgm:prSet presAssocID="{264C9C45-9D9F-4477-A526-E19BF07F4846}" presName="parentLeftMargin" presStyleLbl="node1" presStyleIdx="0" presStyleCnt="1"/>
      <dgm:spPr/>
    </dgm:pt>
    <dgm:pt modelId="{98A93883-5425-483E-BFCE-28B6523ABF0E}" type="pres">
      <dgm:prSet presAssocID="{264C9C45-9D9F-4477-A526-E19BF07F4846}" presName="parentText" presStyleLbl="node1" presStyleIdx="0" presStyleCnt="1" custScaleY="40425" custLinFactNeighborY="-23965">
        <dgm:presLayoutVars>
          <dgm:chMax val="0"/>
          <dgm:bulletEnabled val="1"/>
        </dgm:presLayoutVars>
      </dgm:prSet>
      <dgm:spPr/>
    </dgm:pt>
    <dgm:pt modelId="{B5AEC443-261D-467B-9570-2C33EA362935}" type="pres">
      <dgm:prSet presAssocID="{264C9C45-9D9F-4477-A526-E19BF07F4846}" presName="negativeSpace" presStyleCnt="0"/>
      <dgm:spPr/>
    </dgm:pt>
    <dgm:pt modelId="{DE09D394-3448-4A33-83F5-B77A862709D1}" type="pres">
      <dgm:prSet presAssocID="{264C9C45-9D9F-4477-A526-E19BF07F4846}" presName="childText" presStyleLbl="conFgAcc1" presStyleIdx="0" presStyleCnt="1" custScaleY="73490">
        <dgm:presLayoutVars>
          <dgm:bulletEnabled val="1"/>
        </dgm:presLayoutVars>
      </dgm:prSet>
      <dgm:spPr/>
    </dgm:pt>
  </dgm:ptLst>
  <dgm:cxnLst>
    <dgm:cxn modelId="{BC417611-FD78-402C-A516-31F89A3BD524}" type="presOf" srcId="{8DF1CC84-7A8F-4C28-A510-E6BD15BF9CF9}" destId="{0E8D6131-739B-4226-AC7A-65F297CAE419}" srcOrd="0" destOrd="0" presId="urn:microsoft.com/office/officeart/2005/8/layout/list1"/>
    <dgm:cxn modelId="{F43AF51C-B146-448C-8B76-A12AFE99E2D1}" srcId="{8DF1CC84-7A8F-4C28-A510-E6BD15BF9CF9}" destId="{264C9C45-9D9F-4477-A526-E19BF07F4846}" srcOrd="0" destOrd="0" parTransId="{C223B989-17AF-4EEC-995F-8BE3DFF14559}" sibTransId="{84DC938E-E24B-4001-9A5E-B5CC498E8628}"/>
    <dgm:cxn modelId="{E5607726-CB61-42E6-B1F0-FC0626828F52}" srcId="{264C9C45-9D9F-4477-A526-E19BF07F4846}" destId="{9A0100A8-B13F-4036-AEED-86BCD6131091}" srcOrd="0" destOrd="0" parTransId="{32F49970-880D-4C4E-9039-0F28C1144A21}" sibTransId="{CA45D0EF-7924-440D-9363-8CCB256967F4}"/>
    <dgm:cxn modelId="{E0956B3C-D548-48D7-A8DE-0022FBF75EEE}" type="presOf" srcId="{264C9C45-9D9F-4477-A526-E19BF07F4846}" destId="{5A6D9CBB-3893-4EAC-BDD4-F6C35D98F614}" srcOrd="0" destOrd="0" presId="urn:microsoft.com/office/officeart/2005/8/layout/list1"/>
    <dgm:cxn modelId="{78BE30B3-AF2F-453E-91E4-AB75BA0D3343}" type="presOf" srcId="{9A0100A8-B13F-4036-AEED-86BCD6131091}" destId="{DE09D394-3448-4A33-83F5-B77A862709D1}" srcOrd="0" destOrd="0" presId="urn:microsoft.com/office/officeart/2005/8/layout/list1"/>
    <dgm:cxn modelId="{D5441BCD-411A-4972-93ED-8A0D3B2845EF}" type="presOf" srcId="{264C9C45-9D9F-4477-A526-E19BF07F4846}" destId="{98A93883-5425-483E-BFCE-28B6523ABF0E}" srcOrd="1" destOrd="0" presId="urn:microsoft.com/office/officeart/2005/8/layout/list1"/>
    <dgm:cxn modelId="{ED3C00E8-A83C-4AF5-8B73-58CABC1D8925}" type="presParOf" srcId="{0E8D6131-739B-4226-AC7A-65F297CAE419}" destId="{FB6D35B1-CB05-42A8-9717-D12CCDB1CD77}" srcOrd="0" destOrd="0" presId="urn:microsoft.com/office/officeart/2005/8/layout/list1"/>
    <dgm:cxn modelId="{0DD340E0-E2BE-4CAB-AC8B-01F41D93F0BB}" type="presParOf" srcId="{FB6D35B1-CB05-42A8-9717-D12CCDB1CD77}" destId="{5A6D9CBB-3893-4EAC-BDD4-F6C35D98F614}" srcOrd="0" destOrd="0" presId="urn:microsoft.com/office/officeart/2005/8/layout/list1"/>
    <dgm:cxn modelId="{55198A9D-8DDF-4D0E-AA38-52BD73B8AAF8}" type="presParOf" srcId="{FB6D35B1-CB05-42A8-9717-D12CCDB1CD77}" destId="{98A93883-5425-483E-BFCE-28B6523ABF0E}" srcOrd="1" destOrd="0" presId="urn:microsoft.com/office/officeart/2005/8/layout/list1"/>
    <dgm:cxn modelId="{28569B23-19C7-4EB2-A5D2-9E58840B9F76}" type="presParOf" srcId="{0E8D6131-739B-4226-AC7A-65F297CAE419}" destId="{B5AEC443-261D-467B-9570-2C33EA362935}" srcOrd="1" destOrd="0" presId="urn:microsoft.com/office/officeart/2005/8/layout/list1"/>
    <dgm:cxn modelId="{562D832D-0C64-44C2-8B19-DF131CC3C2BF}" type="presParOf" srcId="{0E8D6131-739B-4226-AC7A-65F297CAE419}" destId="{DE09D394-3448-4A33-83F5-B77A862709D1}"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DF1CC84-7A8F-4C28-A510-E6BD15BF9CF9}"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GB"/>
        </a:p>
      </dgm:t>
    </dgm:pt>
    <dgm:pt modelId="{264C9C45-9D9F-4477-A526-E19BF07F4846}">
      <dgm:prSet custT="1"/>
      <dgm:spPr/>
      <dgm:t>
        <a:bodyPr/>
        <a:lstStyle/>
        <a:p>
          <a:r>
            <a:rPr lang="en-GB" sz="2400" b="1" dirty="0"/>
            <a:t>Probing could reveal</a:t>
          </a:r>
        </a:p>
      </dgm:t>
    </dgm:pt>
    <dgm:pt modelId="{C223B989-17AF-4EEC-995F-8BE3DFF14559}" type="parTrans" cxnId="{F43AF51C-B146-448C-8B76-A12AFE99E2D1}">
      <dgm:prSet/>
      <dgm:spPr/>
      <dgm:t>
        <a:bodyPr/>
        <a:lstStyle/>
        <a:p>
          <a:endParaRPr lang="en-GB"/>
        </a:p>
      </dgm:t>
    </dgm:pt>
    <dgm:pt modelId="{84DC938E-E24B-4001-9A5E-B5CC498E8628}" type="sibTrans" cxnId="{F43AF51C-B146-448C-8B76-A12AFE99E2D1}">
      <dgm:prSet/>
      <dgm:spPr/>
      <dgm:t>
        <a:bodyPr/>
        <a:lstStyle/>
        <a:p>
          <a:endParaRPr lang="en-GB"/>
        </a:p>
      </dgm:t>
    </dgm:pt>
    <dgm:pt modelId="{9A0100A8-B13F-4036-AEED-86BCD6131091}">
      <dgm:prSet custT="1"/>
      <dgm:spPr/>
      <dgm:t>
        <a:bodyPr anchor="ctr"/>
        <a:lstStyle/>
        <a:p>
          <a:pPr>
            <a:buFont typeface="Arial" panose="020B0604020202020204" pitchFamily="34" charset="0"/>
            <a:buNone/>
          </a:pPr>
          <a:r>
            <a:rPr lang="en-US" sz="1600" dirty="0">
              <a:latin typeface="Calibri" panose="020F0502020204030204" pitchFamily="34" charset="0"/>
              <a:ea typeface="Calibri" panose="020F0502020204030204" pitchFamily="34" charset="0"/>
              <a:cs typeface="Times New Roman" panose="02020603050405020304" pitchFamily="18" charset="0"/>
            </a:rPr>
            <a:t>	Martin is in his mid-sixties and has high blood pressure. Because of reducing his workload to help with homeschooling, Martin’s income has dropped by fifty percent compared to the same time last year. Martin knows that his children need to be back in school for him to return to work fulltime, although he is still very worried about the potential health risks. He is also mindful that his children are not likely to return to school at the same time, meaning he will still need to work reduced hours to accommodate for this.</a:t>
          </a:r>
          <a:endParaRPr lang="en-GB" sz="1600" dirty="0"/>
        </a:p>
      </dgm:t>
    </dgm:pt>
    <dgm:pt modelId="{32F49970-880D-4C4E-9039-0F28C1144A21}" type="parTrans" cxnId="{E5607726-CB61-42E6-B1F0-FC0626828F52}">
      <dgm:prSet/>
      <dgm:spPr/>
      <dgm:t>
        <a:bodyPr/>
        <a:lstStyle/>
        <a:p>
          <a:endParaRPr lang="en-GB"/>
        </a:p>
      </dgm:t>
    </dgm:pt>
    <dgm:pt modelId="{CA45D0EF-7924-440D-9363-8CCB256967F4}" type="sibTrans" cxnId="{E5607726-CB61-42E6-B1F0-FC0626828F52}">
      <dgm:prSet/>
      <dgm:spPr/>
      <dgm:t>
        <a:bodyPr/>
        <a:lstStyle/>
        <a:p>
          <a:endParaRPr lang="en-GB"/>
        </a:p>
      </dgm:t>
    </dgm:pt>
    <dgm:pt modelId="{0E8D6131-739B-4226-AC7A-65F297CAE419}" type="pres">
      <dgm:prSet presAssocID="{8DF1CC84-7A8F-4C28-A510-E6BD15BF9CF9}" presName="linear" presStyleCnt="0">
        <dgm:presLayoutVars>
          <dgm:dir/>
          <dgm:animLvl val="lvl"/>
          <dgm:resizeHandles val="exact"/>
        </dgm:presLayoutVars>
      </dgm:prSet>
      <dgm:spPr/>
    </dgm:pt>
    <dgm:pt modelId="{FB6D35B1-CB05-42A8-9717-D12CCDB1CD77}" type="pres">
      <dgm:prSet presAssocID="{264C9C45-9D9F-4477-A526-E19BF07F4846}" presName="parentLin" presStyleCnt="0"/>
      <dgm:spPr/>
    </dgm:pt>
    <dgm:pt modelId="{5A6D9CBB-3893-4EAC-BDD4-F6C35D98F614}" type="pres">
      <dgm:prSet presAssocID="{264C9C45-9D9F-4477-A526-E19BF07F4846}" presName="parentLeftMargin" presStyleLbl="node1" presStyleIdx="0" presStyleCnt="1"/>
      <dgm:spPr/>
    </dgm:pt>
    <dgm:pt modelId="{98A93883-5425-483E-BFCE-28B6523ABF0E}" type="pres">
      <dgm:prSet presAssocID="{264C9C45-9D9F-4477-A526-E19BF07F4846}" presName="parentText" presStyleLbl="node1" presStyleIdx="0" presStyleCnt="1" custScaleY="40425" custLinFactNeighborY="-23965">
        <dgm:presLayoutVars>
          <dgm:chMax val="0"/>
          <dgm:bulletEnabled val="1"/>
        </dgm:presLayoutVars>
      </dgm:prSet>
      <dgm:spPr/>
    </dgm:pt>
    <dgm:pt modelId="{B5AEC443-261D-467B-9570-2C33EA362935}" type="pres">
      <dgm:prSet presAssocID="{264C9C45-9D9F-4477-A526-E19BF07F4846}" presName="negativeSpace" presStyleCnt="0"/>
      <dgm:spPr/>
    </dgm:pt>
    <dgm:pt modelId="{DE09D394-3448-4A33-83F5-B77A862709D1}" type="pres">
      <dgm:prSet presAssocID="{264C9C45-9D9F-4477-A526-E19BF07F4846}" presName="childText" presStyleLbl="conFgAcc1" presStyleIdx="0" presStyleCnt="1" custScaleY="73490">
        <dgm:presLayoutVars>
          <dgm:bulletEnabled val="1"/>
        </dgm:presLayoutVars>
      </dgm:prSet>
      <dgm:spPr/>
    </dgm:pt>
  </dgm:ptLst>
  <dgm:cxnLst>
    <dgm:cxn modelId="{BC417611-FD78-402C-A516-31F89A3BD524}" type="presOf" srcId="{8DF1CC84-7A8F-4C28-A510-E6BD15BF9CF9}" destId="{0E8D6131-739B-4226-AC7A-65F297CAE419}" srcOrd="0" destOrd="0" presId="urn:microsoft.com/office/officeart/2005/8/layout/list1"/>
    <dgm:cxn modelId="{F43AF51C-B146-448C-8B76-A12AFE99E2D1}" srcId="{8DF1CC84-7A8F-4C28-A510-E6BD15BF9CF9}" destId="{264C9C45-9D9F-4477-A526-E19BF07F4846}" srcOrd="0" destOrd="0" parTransId="{C223B989-17AF-4EEC-995F-8BE3DFF14559}" sibTransId="{84DC938E-E24B-4001-9A5E-B5CC498E8628}"/>
    <dgm:cxn modelId="{E5607726-CB61-42E6-B1F0-FC0626828F52}" srcId="{264C9C45-9D9F-4477-A526-E19BF07F4846}" destId="{9A0100A8-B13F-4036-AEED-86BCD6131091}" srcOrd="0" destOrd="0" parTransId="{32F49970-880D-4C4E-9039-0F28C1144A21}" sibTransId="{CA45D0EF-7924-440D-9363-8CCB256967F4}"/>
    <dgm:cxn modelId="{E0956B3C-D548-48D7-A8DE-0022FBF75EEE}" type="presOf" srcId="{264C9C45-9D9F-4477-A526-E19BF07F4846}" destId="{5A6D9CBB-3893-4EAC-BDD4-F6C35D98F614}" srcOrd="0" destOrd="0" presId="urn:microsoft.com/office/officeart/2005/8/layout/list1"/>
    <dgm:cxn modelId="{78BE30B3-AF2F-453E-91E4-AB75BA0D3343}" type="presOf" srcId="{9A0100A8-B13F-4036-AEED-86BCD6131091}" destId="{DE09D394-3448-4A33-83F5-B77A862709D1}" srcOrd="0" destOrd="0" presId="urn:microsoft.com/office/officeart/2005/8/layout/list1"/>
    <dgm:cxn modelId="{D5441BCD-411A-4972-93ED-8A0D3B2845EF}" type="presOf" srcId="{264C9C45-9D9F-4477-A526-E19BF07F4846}" destId="{98A93883-5425-483E-BFCE-28B6523ABF0E}" srcOrd="1" destOrd="0" presId="urn:microsoft.com/office/officeart/2005/8/layout/list1"/>
    <dgm:cxn modelId="{ED3C00E8-A83C-4AF5-8B73-58CABC1D8925}" type="presParOf" srcId="{0E8D6131-739B-4226-AC7A-65F297CAE419}" destId="{FB6D35B1-CB05-42A8-9717-D12CCDB1CD77}" srcOrd="0" destOrd="0" presId="urn:microsoft.com/office/officeart/2005/8/layout/list1"/>
    <dgm:cxn modelId="{0DD340E0-E2BE-4CAB-AC8B-01F41D93F0BB}" type="presParOf" srcId="{FB6D35B1-CB05-42A8-9717-D12CCDB1CD77}" destId="{5A6D9CBB-3893-4EAC-BDD4-F6C35D98F614}" srcOrd="0" destOrd="0" presId="urn:microsoft.com/office/officeart/2005/8/layout/list1"/>
    <dgm:cxn modelId="{55198A9D-8DDF-4D0E-AA38-52BD73B8AAF8}" type="presParOf" srcId="{FB6D35B1-CB05-42A8-9717-D12CCDB1CD77}" destId="{98A93883-5425-483E-BFCE-28B6523ABF0E}" srcOrd="1" destOrd="0" presId="urn:microsoft.com/office/officeart/2005/8/layout/list1"/>
    <dgm:cxn modelId="{28569B23-19C7-4EB2-A5D2-9E58840B9F76}" type="presParOf" srcId="{0E8D6131-739B-4226-AC7A-65F297CAE419}" destId="{B5AEC443-261D-467B-9570-2C33EA362935}" srcOrd="1" destOrd="0" presId="urn:microsoft.com/office/officeart/2005/8/layout/list1"/>
    <dgm:cxn modelId="{562D832D-0C64-44C2-8B19-DF131CC3C2BF}" type="presParOf" srcId="{0E8D6131-739B-4226-AC7A-65F297CAE419}" destId="{DE09D394-3448-4A33-83F5-B77A862709D1}" srcOrd="2"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DF1CC84-7A8F-4C28-A510-E6BD15BF9CF9}"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GB"/>
        </a:p>
      </dgm:t>
    </dgm:pt>
    <dgm:pt modelId="{264C9C45-9D9F-4477-A526-E19BF07F4846}">
      <dgm:prSet custT="1"/>
      <dgm:spPr/>
      <dgm:t>
        <a:bodyPr/>
        <a:lstStyle/>
        <a:p>
          <a:r>
            <a:rPr lang="en-GB" sz="2400" b="1" dirty="0"/>
            <a:t>Initial disclosure</a:t>
          </a:r>
        </a:p>
      </dgm:t>
    </dgm:pt>
    <dgm:pt modelId="{C223B989-17AF-4EEC-995F-8BE3DFF14559}" type="parTrans" cxnId="{F43AF51C-B146-448C-8B76-A12AFE99E2D1}">
      <dgm:prSet/>
      <dgm:spPr/>
      <dgm:t>
        <a:bodyPr/>
        <a:lstStyle/>
        <a:p>
          <a:endParaRPr lang="en-GB"/>
        </a:p>
      </dgm:t>
    </dgm:pt>
    <dgm:pt modelId="{84DC938E-E24B-4001-9A5E-B5CC498E8628}" type="sibTrans" cxnId="{F43AF51C-B146-448C-8B76-A12AFE99E2D1}">
      <dgm:prSet/>
      <dgm:spPr/>
      <dgm:t>
        <a:bodyPr/>
        <a:lstStyle/>
        <a:p>
          <a:endParaRPr lang="en-GB"/>
        </a:p>
      </dgm:t>
    </dgm:pt>
    <dgm:pt modelId="{9A0100A8-B13F-4036-AEED-86BCD6131091}">
      <dgm:prSet custT="1"/>
      <dgm:spPr/>
      <dgm:t>
        <a:bodyPr anchor="ctr"/>
        <a:lstStyle/>
        <a:p>
          <a:pPr>
            <a:buFont typeface="Arial" panose="020B0604020202020204" pitchFamily="34" charset="0"/>
            <a:buNone/>
          </a:pPr>
          <a:r>
            <a:rPr lang="en-US" sz="1600" dirty="0">
              <a:latin typeface="Calibri" panose="020F0502020204030204" pitchFamily="34" charset="0"/>
              <a:ea typeface="Calibri" panose="020F0502020204030204" pitchFamily="34" charset="0"/>
              <a:cs typeface="Times New Roman" panose="02020603050405020304" pitchFamily="18" charset="0"/>
            </a:rPr>
            <a:t>	Sarah </a:t>
          </a:r>
          <a:r>
            <a:rPr lang="en-GB" sz="1600" dirty="0">
              <a:latin typeface="Calibri" panose="020F0502020204030204" pitchFamily="34" charset="0"/>
              <a:ea typeface="Calibri" panose="020F0502020204030204" pitchFamily="34" charset="0"/>
              <a:cs typeface="Times New Roman" panose="02020603050405020304" pitchFamily="18" charset="0"/>
            </a:rPr>
            <a:t>owns a successful hairdressing salon in London which has been closed throughout lockdown. She furloughed four staff and cannot afford to top-up their wages to their full salaries. Sarah is conscious of the impact this is having on her team and wants to reopen as soon as possible.</a:t>
          </a:r>
          <a:endParaRPr lang="en-GB" sz="1600" dirty="0"/>
        </a:p>
      </dgm:t>
    </dgm:pt>
    <dgm:pt modelId="{32F49970-880D-4C4E-9039-0F28C1144A21}" type="parTrans" cxnId="{E5607726-CB61-42E6-B1F0-FC0626828F52}">
      <dgm:prSet/>
      <dgm:spPr/>
      <dgm:t>
        <a:bodyPr/>
        <a:lstStyle/>
        <a:p>
          <a:endParaRPr lang="en-GB"/>
        </a:p>
      </dgm:t>
    </dgm:pt>
    <dgm:pt modelId="{CA45D0EF-7924-440D-9363-8CCB256967F4}" type="sibTrans" cxnId="{E5607726-CB61-42E6-B1F0-FC0626828F52}">
      <dgm:prSet/>
      <dgm:spPr/>
      <dgm:t>
        <a:bodyPr/>
        <a:lstStyle/>
        <a:p>
          <a:endParaRPr lang="en-GB"/>
        </a:p>
      </dgm:t>
    </dgm:pt>
    <dgm:pt modelId="{0E8D6131-739B-4226-AC7A-65F297CAE419}" type="pres">
      <dgm:prSet presAssocID="{8DF1CC84-7A8F-4C28-A510-E6BD15BF9CF9}" presName="linear" presStyleCnt="0">
        <dgm:presLayoutVars>
          <dgm:dir/>
          <dgm:animLvl val="lvl"/>
          <dgm:resizeHandles val="exact"/>
        </dgm:presLayoutVars>
      </dgm:prSet>
      <dgm:spPr/>
    </dgm:pt>
    <dgm:pt modelId="{FB6D35B1-CB05-42A8-9717-D12CCDB1CD77}" type="pres">
      <dgm:prSet presAssocID="{264C9C45-9D9F-4477-A526-E19BF07F4846}" presName="parentLin" presStyleCnt="0"/>
      <dgm:spPr/>
    </dgm:pt>
    <dgm:pt modelId="{5A6D9CBB-3893-4EAC-BDD4-F6C35D98F614}" type="pres">
      <dgm:prSet presAssocID="{264C9C45-9D9F-4477-A526-E19BF07F4846}" presName="parentLeftMargin" presStyleLbl="node1" presStyleIdx="0" presStyleCnt="1"/>
      <dgm:spPr/>
    </dgm:pt>
    <dgm:pt modelId="{98A93883-5425-483E-BFCE-28B6523ABF0E}" type="pres">
      <dgm:prSet presAssocID="{264C9C45-9D9F-4477-A526-E19BF07F4846}" presName="parentText" presStyleLbl="node1" presStyleIdx="0" presStyleCnt="1" custScaleY="40425" custLinFactNeighborY="-23965">
        <dgm:presLayoutVars>
          <dgm:chMax val="0"/>
          <dgm:bulletEnabled val="1"/>
        </dgm:presLayoutVars>
      </dgm:prSet>
      <dgm:spPr/>
    </dgm:pt>
    <dgm:pt modelId="{B5AEC443-261D-467B-9570-2C33EA362935}" type="pres">
      <dgm:prSet presAssocID="{264C9C45-9D9F-4477-A526-E19BF07F4846}" presName="negativeSpace" presStyleCnt="0"/>
      <dgm:spPr/>
    </dgm:pt>
    <dgm:pt modelId="{DE09D394-3448-4A33-83F5-B77A862709D1}" type="pres">
      <dgm:prSet presAssocID="{264C9C45-9D9F-4477-A526-E19BF07F4846}" presName="childText" presStyleLbl="conFgAcc1" presStyleIdx="0" presStyleCnt="1" custScaleY="73490">
        <dgm:presLayoutVars>
          <dgm:bulletEnabled val="1"/>
        </dgm:presLayoutVars>
      </dgm:prSet>
      <dgm:spPr/>
    </dgm:pt>
  </dgm:ptLst>
  <dgm:cxnLst>
    <dgm:cxn modelId="{BC417611-FD78-402C-A516-31F89A3BD524}" type="presOf" srcId="{8DF1CC84-7A8F-4C28-A510-E6BD15BF9CF9}" destId="{0E8D6131-739B-4226-AC7A-65F297CAE419}" srcOrd="0" destOrd="0" presId="urn:microsoft.com/office/officeart/2005/8/layout/list1"/>
    <dgm:cxn modelId="{F43AF51C-B146-448C-8B76-A12AFE99E2D1}" srcId="{8DF1CC84-7A8F-4C28-A510-E6BD15BF9CF9}" destId="{264C9C45-9D9F-4477-A526-E19BF07F4846}" srcOrd="0" destOrd="0" parTransId="{C223B989-17AF-4EEC-995F-8BE3DFF14559}" sibTransId="{84DC938E-E24B-4001-9A5E-B5CC498E8628}"/>
    <dgm:cxn modelId="{E5607726-CB61-42E6-B1F0-FC0626828F52}" srcId="{264C9C45-9D9F-4477-A526-E19BF07F4846}" destId="{9A0100A8-B13F-4036-AEED-86BCD6131091}" srcOrd="0" destOrd="0" parTransId="{32F49970-880D-4C4E-9039-0F28C1144A21}" sibTransId="{CA45D0EF-7924-440D-9363-8CCB256967F4}"/>
    <dgm:cxn modelId="{E0956B3C-D548-48D7-A8DE-0022FBF75EEE}" type="presOf" srcId="{264C9C45-9D9F-4477-A526-E19BF07F4846}" destId="{5A6D9CBB-3893-4EAC-BDD4-F6C35D98F614}" srcOrd="0" destOrd="0" presId="urn:microsoft.com/office/officeart/2005/8/layout/list1"/>
    <dgm:cxn modelId="{78BE30B3-AF2F-453E-91E4-AB75BA0D3343}" type="presOf" srcId="{9A0100A8-B13F-4036-AEED-86BCD6131091}" destId="{DE09D394-3448-4A33-83F5-B77A862709D1}" srcOrd="0" destOrd="0" presId="urn:microsoft.com/office/officeart/2005/8/layout/list1"/>
    <dgm:cxn modelId="{D5441BCD-411A-4972-93ED-8A0D3B2845EF}" type="presOf" srcId="{264C9C45-9D9F-4477-A526-E19BF07F4846}" destId="{98A93883-5425-483E-BFCE-28B6523ABF0E}" srcOrd="1" destOrd="0" presId="urn:microsoft.com/office/officeart/2005/8/layout/list1"/>
    <dgm:cxn modelId="{ED3C00E8-A83C-4AF5-8B73-58CABC1D8925}" type="presParOf" srcId="{0E8D6131-739B-4226-AC7A-65F297CAE419}" destId="{FB6D35B1-CB05-42A8-9717-D12CCDB1CD77}" srcOrd="0" destOrd="0" presId="urn:microsoft.com/office/officeart/2005/8/layout/list1"/>
    <dgm:cxn modelId="{0DD340E0-E2BE-4CAB-AC8B-01F41D93F0BB}" type="presParOf" srcId="{FB6D35B1-CB05-42A8-9717-D12CCDB1CD77}" destId="{5A6D9CBB-3893-4EAC-BDD4-F6C35D98F614}" srcOrd="0" destOrd="0" presId="urn:microsoft.com/office/officeart/2005/8/layout/list1"/>
    <dgm:cxn modelId="{55198A9D-8DDF-4D0E-AA38-52BD73B8AAF8}" type="presParOf" srcId="{FB6D35B1-CB05-42A8-9717-D12CCDB1CD77}" destId="{98A93883-5425-483E-BFCE-28B6523ABF0E}" srcOrd="1" destOrd="0" presId="urn:microsoft.com/office/officeart/2005/8/layout/list1"/>
    <dgm:cxn modelId="{28569B23-19C7-4EB2-A5D2-9E58840B9F76}" type="presParOf" srcId="{0E8D6131-739B-4226-AC7A-65F297CAE419}" destId="{B5AEC443-261D-467B-9570-2C33EA362935}" srcOrd="1" destOrd="0" presId="urn:microsoft.com/office/officeart/2005/8/layout/list1"/>
    <dgm:cxn modelId="{562D832D-0C64-44C2-8B19-DF131CC3C2BF}" type="presParOf" srcId="{0E8D6131-739B-4226-AC7A-65F297CAE419}" destId="{DE09D394-3448-4A33-83F5-B77A862709D1}"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09D394-3448-4A33-83F5-B77A862709D1}">
      <dsp:nvSpPr>
        <dsp:cNvPr id="0" name=""/>
        <dsp:cNvSpPr/>
      </dsp:nvSpPr>
      <dsp:spPr>
        <a:xfrm>
          <a:off x="0" y="947812"/>
          <a:ext cx="8128000" cy="1555636"/>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770636" rIns="630823" bIns="113792" numCol="1" spcCol="1270" anchor="ctr" anchorCtr="0">
          <a:noAutofit/>
        </a:bodyPr>
        <a:lstStyle/>
        <a:p>
          <a:pPr marL="171450" lvl="1" indent="-171450" algn="l" defTabSz="711200">
            <a:lnSpc>
              <a:spcPct val="90000"/>
            </a:lnSpc>
            <a:spcBef>
              <a:spcPct val="0"/>
            </a:spcBef>
            <a:spcAft>
              <a:spcPct val="15000"/>
            </a:spcAft>
            <a:buFont typeface="Arial" panose="020B0604020202020204" pitchFamily="34" charset="0"/>
            <a:buNone/>
          </a:pPr>
          <a:r>
            <a:rPr lang="en-US" sz="1600" kern="1200" dirty="0">
              <a:effectLst/>
              <a:latin typeface="Calibri" panose="020F0502020204030204" pitchFamily="34" charset="0"/>
              <a:ea typeface="Calibri" panose="020F0502020204030204" pitchFamily="34" charset="0"/>
              <a:cs typeface="Times New Roman" panose="02020603050405020304" pitchFamily="18" charset="0"/>
            </a:rPr>
            <a:t>	Chloe is a single parent of six-year-old Max. She was furloughed from her job as a set designer. Chloe’s work is now re-opening and she is expected to return as her furlough will soon be ending but she doesn’t know if she will be able to.</a:t>
          </a:r>
          <a:endParaRPr lang="en-GB" sz="1600" kern="1200" dirty="0"/>
        </a:p>
      </dsp:txBody>
      <dsp:txXfrm>
        <a:off x="0" y="947812"/>
        <a:ext cx="8128000" cy="1555636"/>
      </dsp:txXfrm>
    </dsp:sp>
    <dsp:sp modelId="{98A93883-5425-483E-BFCE-28B6523ABF0E}">
      <dsp:nvSpPr>
        <dsp:cNvPr id="0" name=""/>
        <dsp:cNvSpPr/>
      </dsp:nvSpPr>
      <dsp:spPr>
        <a:xfrm>
          <a:off x="406400" y="675944"/>
          <a:ext cx="5689600" cy="763741"/>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66800">
            <a:lnSpc>
              <a:spcPct val="90000"/>
            </a:lnSpc>
            <a:spcBef>
              <a:spcPct val="0"/>
            </a:spcBef>
            <a:spcAft>
              <a:spcPct val="35000"/>
            </a:spcAft>
            <a:buNone/>
          </a:pPr>
          <a:r>
            <a:rPr lang="en-GB" sz="2400" b="1" kern="1200" dirty="0"/>
            <a:t>Initial disclosure</a:t>
          </a:r>
        </a:p>
      </dsp:txBody>
      <dsp:txXfrm>
        <a:off x="443683" y="713227"/>
        <a:ext cx="5615034" cy="68917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09D394-3448-4A33-83F5-B77A862709D1}">
      <dsp:nvSpPr>
        <dsp:cNvPr id="0" name=""/>
        <dsp:cNvSpPr/>
      </dsp:nvSpPr>
      <dsp:spPr>
        <a:xfrm>
          <a:off x="0" y="688539"/>
          <a:ext cx="8128000" cy="2074181"/>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604012" rIns="630823" bIns="113792" numCol="1" spcCol="1270" anchor="t" anchorCtr="0">
          <a:noAutofit/>
        </a:bodyPr>
        <a:lstStyle/>
        <a:p>
          <a:pPr marL="171450" lvl="1" indent="-171450" algn="l" defTabSz="711200">
            <a:lnSpc>
              <a:spcPct val="90000"/>
            </a:lnSpc>
            <a:spcBef>
              <a:spcPct val="0"/>
            </a:spcBef>
            <a:spcAft>
              <a:spcPct val="15000"/>
            </a:spcAft>
            <a:buNone/>
          </a:pPr>
          <a:r>
            <a:rPr lang="en-GB" sz="1600" kern="1200" dirty="0">
              <a:latin typeface="Calibri" panose="020F0502020204030204" pitchFamily="34" charset="0"/>
              <a:ea typeface="Calibri" panose="020F0502020204030204" pitchFamily="34" charset="0"/>
              <a:cs typeface="Times New Roman" panose="02020603050405020304" pitchFamily="18" charset="0"/>
            </a:rPr>
            <a:t>	Sarah is also extremely concerned about the health implications of reopening. Her profession involves close contact with others and she does not want to put anyone’s health at risk. As her business has no income at present, Sarah will be unable to pay staff once the furlough scheme ends. She therefore needs to open or risk having to make redundancies. The stress she is feeling about the decision to reopen is affecting her sleep and relationship at home.</a:t>
          </a:r>
          <a:endParaRPr lang="en-GB" sz="1600" kern="1200" dirty="0"/>
        </a:p>
      </dsp:txBody>
      <dsp:txXfrm>
        <a:off x="0" y="688539"/>
        <a:ext cx="8128000" cy="2074181"/>
      </dsp:txXfrm>
    </dsp:sp>
    <dsp:sp modelId="{98A93883-5425-483E-BFCE-28B6523ABF0E}">
      <dsp:nvSpPr>
        <dsp:cNvPr id="0" name=""/>
        <dsp:cNvSpPr/>
      </dsp:nvSpPr>
      <dsp:spPr>
        <a:xfrm>
          <a:off x="406400" y="416672"/>
          <a:ext cx="5689600" cy="763741"/>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66800">
            <a:lnSpc>
              <a:spcPct val="90000"/>
            </a:lnSpc>
            <a:spcBef>
              <a:spcPct val="0"/>
            </a:spcBef>
            <a:spcAft>
              <a:spcPct val="35000"/>
            </a:spcAft>
            <a:buNone/>
          </a:pPr>
          <a:r>
            <a:rPr lang="en-GB" sz="2400" b="1" kern="1200" dirty="0"/>
            <a:t>Probing could reveal</a:t>
          </a:r>
        </a:p>
      </dsp:txBody>
      <dsp:txXfrm>
        <a:off x="443683" y="453955"/>
        <a:ext cx="5615034" cy="68917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09D394-3448-4A33-83F5-B77A862709D1}">
      <dsp:nvSpPr>
        <dsp:cNvPr id="0" name=""/>
        <dsp:cNvSpPr/>
      </dsp:nvSpPr>
      <dsp:spPr>
        <a:xfrm>
          <a:off x="0" y="947812"/>
          <a:ext cx="8128000" cy="1555636"/>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770636" rIns="630823" bIns="113792" numCol="1" spcCol="1270" anchor="ctr" anchorCtr="0">
          <a:noAutofit/>
        </a:bodyPr>
        <a:lstStyle/>
        <a:p>
          <a:pPr marL="171450" lvl="1" indent="-171450" algn="l" defTabSz="711200">
            <a:lnSpc>
              <a:spcPct val="90000"/>
            </a:lnSpc>
            <a:spcBef>
              <a:spcPct val="0"/>
            </a:spcBef>
            <a:spcAft>
              <a:spcPct val="15000"/>
            </a:spcAft>
            <a:buFont typeface="Arial" panose="020B0604020202020204" pitchFamily="34" charset="0"/>
            <a:buNone/>
          </a:pPr>
          <a:r>
            <a:rPr lang="en-US" sz="1600" kern="1200" dirty="0">
              <a:latin typeface="Calibri" panose="020F0502020204030204" pitchFamily="34" charset="0"/>
              <a:ea typeface="Calibri" panose="020F0502020204030204" pitchFamily="34" charset="0"/>
              <a:cs typeface="Times New Roman" panose="02020603050405020304" pitchFamily="18" charset="0"/>
            </a:rPr>
            <a:t>	Louisa runs a market stall selling handmade jewellery. She has not been able to work on the stall during lockdown and is unsure whether she will be able to return for safety reasons. She lives with her mum who is retired.</a:t>
          </a:r>
          <a:endParaRPr lang="en-GB" sz="1600" kern="1200" dirty="0"/>
        </a:p>
      </dsp:txBody>
      <dsp:txXfrm>
        <a:off x="0" y="947812"/>
        <a:ext cx="8128000" cy="1555636"/>
      </dsp:txXfrm>
    </dsp:sp>
    <dsp:sp modelId="{98A93883-5425-483E-BFCE-28B6523ABF0E}">
      <dsp:nvSpPr>
        <dsp:cNvPr id="0" name=""/>
        <dsp:cNvSpPr/>
      </dsp:nvSpPr>
      <dsp:spPr>
        <a:xfrm>
          <a:off x="406400" y="675944"/>
          <a:ext cx="5689600" cy="763741"/>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66800">
            <a:lnSpc>
              <a:spcPct val="90000"/>
            </a:lnSpc>
            <a:spcBef>
              <a:spcPct val="0"/>
            </a:spcBef>
            <a:spcAft>
              <a:spcPct val="35000"/>
            </a:spcAft>
            <a:buNone/>
          </a:pPr>
          <a:r>
            <a:rPr lang="en-GB" sz="2400" b="1" kern="1200" dirty="0"/>
            <a:t>Initial disclosure</a:t>
          </a:r>
        </a:p>
      </dsp:txBody>
      <dsp:txXfrm>
        <a:off x="443683" y="713227"/>
        <a:ext cx="5615034" cy="68917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09D394-3448-4A33-83F5-B77A862709D1}">
      <dsp:nvSpPr>
        <dsp:cNvPr id="0" name=""/>
        <dsp:cNvSpPr/>
      </dsp:nvSpPr>
      <dsp:spPr>
        <a:xfrm>
          <a:off x="0" y="688539"/>
          <a:ext cx="8128000" cy="2074181"/>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604012" rIns="630823" bIns="113792" numCol="1" spcCol="1270" anchor="t" anchorCtr="0">
          <a:noAutofit/>
        </a:bodyPr>
        <a:lstStyle/>
        <a:p>
          <a:pPr marL="171450" lvl="1" indent="-171450" algn="l" defTabSz="711200">
            <a:lnSpc>
              <a:spcPct val="90000"/>
            </a:lnSpc>
            <a:spcBef>
              <a:spcPct val="0"/>
            </a:spcBef>
            <a:spcAft>
              <a:spcPct val="15000"/>
            </a:spcAft>
            <a:buNone/>
          </a:pPr>
          <a:r>
            <a:rPr lang="en-US" sz="1600" kern="1200" dirty="0">
              <a:latin typeface="Calibri" panose="020F0502020204030204" pitchFamily="34" charset="0"/>
              <a:ea typeface="Calibri" panose="020F0502020204030204" pitchFamily="34" charset="0"/>
              <a:cs typeface="Times New Roman" panose="02020603050405020304" pitchFamily="18" charset="0"/>
            </a:rPr>
            <a:t>	Louisa visited the supermarket a handful of times at the beginning of lockdown but always went early in the morning to avoid crowds and queues. She would spend hours wiping down the products before bringing them into the kitchen afterwards. Louisa is no longer leaving the house to visit the supermarket. She has OCD and fears that going outside will mean she is certain to catch the virus and she will make her mum ill. </a:t>
          </a:r>
          <a:endParaRPr lang="en-GB" sz="1600" kern="1200" dirty="0"/>
        </a:p>
      </dsp:txBody>
      <dsp:txXfrm>
        <a:off x="0" y="688539"/>
        <a:ext cx="8128000" cy="2074181"/>
      </dsp:txXfrm>
    </dsp:sp>
    <dsp:sp modelId="{98A93883-5425-483E-BFCE-28B6523ABF0E}">
      <dsp:nvSpPr>
        <dsp:cNvPr id="0" name=""/>
        <dsp:cNvSpPr/>
      </dsp:nvSpPr>
      <dsp:spPr>
        <a:xfrm>
          <a:off x="406400" y="416672"/>
          <a:ext cx="5689600" cy="763741"/>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66800">
            <a:lnSpc>
              <a:spcPct val="90000"/>
            </a:lnSpc>
            <a:spcBef>
              <a:spcPct val="0"/>
            </a:spcBef>
            <a:spcAft>
              <a:spcPct val="35000"/>
            </a:spcAft>
            <a:buNone/>
          </a:pPr>
          <a:r>
            <a:rPr lang="en-GB" sz="2400" b="1" kern="1200" dirty="0"/>
            <a:t>Probing could reveal</a:t>
          </a:r>
        </a:p>
      </dsp:txBody>
      <dsp:txXfrm>
        <a:off x="443683" y="453955"/>
        <a:ext cx="5615034" cy="68917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09D394-3448-4A33-83F5-B77A862709D1}">
      <dsp:nvSpPr>
        <dsp:cNvPr id="0" name=""/>
        <dsp:cNvSpPr/>
      </dsp:nvSpPr>
      <dsp:spPr>
        <a:xfrm>
          <a:off x="0" y="855214"/>
          <a:ext cx="8128000" cy="1740831"/>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728980" rIns="630823" bIns="113792" numCol="1" spcCol="1270" anchor="ctr" anchorCtr="0">
          <a:noAutofit/>
        </a:bodyPr>
        <a:lstStyle/>
        <a:p>
          <a:pPr marL="171450" lvl="1" indent="-171450" algn="l" defTabSz="711200">
            <a:lnSpc>
              <a:spcPct val="90000"/>
            </a:lnSpc>
            <a:spcBef>
              <a:spcPct val="0"/>
            </a:spcBef>
            <a:spcAft>
              <a:spcPct val="15000"/>
            </a:spcAft>
            <a:buFont typeface="Arial" panose="020B0604020202020204" pitchFamily="34" charset="0"/>
            <a:buNone/>
          </a:pPr>
          <a:r>
            <a:rPr lang="en-GB" sz="1600" kern="1200" dirty="0">
              <a:latin typeface="Calibri" panose="020F0502020204030204" pitchFamily="34" charset="0"/>
              <a:ea typeface="Calibri" panose="020F0502020204030204" pitchFamily="34" charset="0"/>
              <a:cs typeface="Times New Roman" panose="02020603050405020304" pitchFamily="18" charset="0"/>
            </a:rPr>
            <a:t>	Isha is a self-employed wedding planner and her business was severely impacted by the lockdown. She has fallen behind on a business loan and her payment holiday has now come to an end. Isha knows that she is not going to have any income for at least the next month.</a:t>
          </a:r>
          <a:endParaRPr lang="en-GB" sz="1600" kern="1200" dirty="0"/>
        </a:p>
      </dsp:txBody>
      <dsp:txXfrm>
        <a:off x="0" y="855214"/>
        <a:ext cx="8128000" cy="1740831"/>
      </dsp:txXfrm>
    </dsp:sp>
    <dsp:sp modelId="{98A93883-5425-483E-BFCE-28B6523ABF0E}">
      <dsp:nvSpPr>
        <dsp:cNvPr id="0" name=""/>
        <dsp:cNvSpPr/>
      </dsp:nvSpPr>
      <dsp:spPr>
        <a:xfrm>
          <a:off x="406400" y="583347"/>
          <a:ext cx="5689600" cy="763741"/>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66800">
            <a:lnSpc>
              <a:spcPct val="90000"/>
            </a:lnSpc>
            <a:spcBef>
              <a:spcPct val="0"/>
            </a:spcBef>
            <a:spcAft>
              <a:spcPct val="35000"/>
            </a:spcAft>
            <a:buNone/>
          </a:pPr>
          <a:r>
            <a:rPr lang="en-GB" sz="2400" b="1" kern="1200" dirty="0"/>
            <a:t>Initial disclosure</a:t>
          </a:r>
        </a:p>
      </dsp:txBody>
      <dsp:txXfrm>
        <a:off x="443683" y="620630"/>
        <a:ext cx="5615034" cy="68917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09D394-3448-4A33-83F5-B77A862709D1}">
      <dsp:nvSpPr>
        <dsp:cNvPr id="0" name=""/>
        <dsp:cNvSpPr/>
      </dsp:nvSpPr>
      <dsp:spPr>
        <a:xfrm>
          <a:off x="0" y="855214"/>
          <a:ext cx="8128000" cy="1740831"/>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728980" rIns="630823" bIns="113792" numCol="1" spcCol="1270" anchor="t" anchorCtr="0">
          <a:noAutofit/>
        </a:bodyPr>
        <a:lstStyle/>
        <a:p>
          <a:pPr marL="171450" lvl="1" indent="-171450" algn="l" defTabSz="711200">
            <a:lnSpc>
              <a:spcPct val="90000"/>
            </a:lnSpc>
            <a:spcBef>
              <a:spcPct val="0"/>
            </a:spcBef>
            <a:spcAft>
              <a:spcPct val="15000"/>
            </a:spcAft>
            <a:buNone/>
          </a:pPr>
          <a:r>
            <a:rPr lang="en-GB" sz="1600" kern="1200" dirty="0">
              <a:latin typeface="Calibri" panose="020F0502020204030204" pitchFamily="34" charset="0"/>
              <a:ea typeface="Calibri" panose="020F0502020204030204" pitchFamily="34" charset="0"/>
              <a:cs typeface="Times New Roman" panose="02020603050405020304" pitchFamily="18" charset="0"/>
            </a:rPr>
            <a:t>	Isha has received good news that two of her weddings have been rearranged for six weeks’ time. She will be paid following the weddings and this income will greatly improve her financial position. Isha had been feeling very worried about the future but is more positive now work is picking back up.</a:t>
          </a:r>
          <a:endParaRPr lang="en-GB" sz="1600" kern="1200" dirty="0"/>
        </a:p>
      </dsp:txBody>
      <dsp:txXfrm>
        <a:off x="0" y="855214"/>
        <a:ext cx="8128000" cy="1740831"/>
      </dsp:txXfrm>
    </dsp:sp>
    <dsp:sp modelId="{98A93883-5425-483E-BFCE-28B6523ABF0E}">
      <dsp:nvSpPr>
        <dsp:cNvPr id="0" name=""/>
        <dsp:cNvSpPr/>
      </dsp:nvSpPr>
      <dsp:spPr>
        <a:xfrm>
          <a:off x="406400" y="583347"/>
          <a:ext cx="5689600" cy="763741"/>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66800">
            <a:lnSpc>
              <a:spcPct val="90000"/>
            </a:lnSpc>
            <a:spcBef>
              <a:spcPct val="0"/>
            </a:spcBef>
            <a:spcAft>
              <a:spcPct val="35000"/>
            </a:spcAft>
            <a:buNone/>
          </a:pPr>
          <a:r>
            <a:rPr lang="en-GB" sz="2400" b="1" kern="1200" dirty="0"/>
            <a:t>Probing could reveal</a:t>
          </a:r>
        </a:p>
      </dsp:txBody>
      <dsp:txXfrm>
        <a:off x="443683" y="620630"/>
        <a:ext cx="5615034" cy="689175"/>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09D394-3448-4A33-83F5-B77A862709D1}">
      <dsp:nvSpPr>
        <dsp:cNvPr id="0" name=""/>
        <dsp:cNvSpPr/>
      </dsp:nvSpPr>
      <dsp:spPr>
        <a:xfrm>
          <a:off x="0" y="947812"/>
          <a:ext cx="8128000" cy="1555636"/>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770636" rIns="630823" bIns="113792" numCol="1" spcCol="1270" anchor="ctr" anchorCtr="0">
          <a:noAutofit/>
        </a:bodyPr>
        <a:lstStyle/>
        <a:p>
          <a:pPr marL="171450" lvl="1" indent="-171450" algn="l" defTabSz="711200">
            <a:lnSpc>
              <a:spcPct val="90000"/>
            </a:lnSpc>
            <a:spcBef>
              <a:spcPct val="0"/>
            </a:spcBef>
            <a:spcAft>
              <a:spcPct val="15000"/>
            </a:spcAft>
            <a:buFont typeface="Arial" panose="020B0604020202020204" pitchFamily="34" charset="0"/>
            <a:buNone/>
          </a:pPr>
          <a:r>
            <a:rPr lang="en-GB" sz="1600" kern="1200" dirty="0">
              <a:latin typeface="Calibri" panose="020F0502020204030204" pitchFamily="34" charset="0"/>
              <a:ea typeface="Calibri" panose="020F0502020204030204" pitchFamily="34" charset="0"/>
              <a:cs typeface="Times New Roman" panose="02020603050405020304" pitchFamily="18" charset="0"/>
            </a:rPr>
            <a:t>	Sajid was widowed two months ago after losing his wife to a long-term illness and lives with his two daughters. Since the bereavement, Sajid has been off work from his job as a teacher.</a:t>
          </a:r>
          <a:endParaRPr lang="en-GB" sz="1600" kern="1200" dirty="0"/>
        </a:p>
      </dsp:txBody>
      <dsp:txXfrm>
        <a:off x="0" y="947812"/>
        <a:ext cx="8128000" cy="1555636"/>
      </dsp:txXfrm>
    </dsp:sp>
    <dsp:sp modelId="{98A93883-5425-483E-BFCE-28B6523ABF0E}">
      <dsp:nvSpPr>
        <dsp:cNvPr id="0" name=""/>
        <dsp:cNvSpPr/>
      </dsp:nvSpPr>
      <dsp:spPr>
        <a:xfrm>
          <a:off x="406400" y="675944"/>
          <a:ext cx="5689600" cy="763741"/>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66800">
            <a:lnSpc>
              <a:spcPct val="90000"/>
            </a:lnSpc>
            <a:spcBef>
              <a:spcPct val="0"/>
            </a:spcBef>
            <a:spcAft>
              <a:spcPct val="35000"/>
            </a:spcAft>
            <a:buNone/>
          </a:pPr>
          <a:r>
            <a:rPr lang="en-GB" sz="2400" b="1" kern="1200" dirty="0"/>
            <a:t>Initial disclosure</a:t>
          </a:r>
        </a:p>
      </dsp:txBody>
      <dsp:txXfrm>
        <a:off x="443683" y="713227"/>
        <a:ext cx="5615034" cy="689175"/>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09D394-3448-4A33-83F5-B77A862709D1}">
      <dsp:nvSpPr>
        <dsp:cNvPr id="0" name=""/>
        <dsp:cNvSpPr/>
      </dsp:nvSpPr>
      <dsp:spPr>
        <a:xfrm>
          <a:off x="0" y="379028"/>
          <a:ext cx="8128000" cy="2693204"/>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562356" rIns="630823" bIns="113792" numCol="1" spcCol="1270" anchor="t" anchorCtr="0">
          <a:noAutofit/>
        </a:bodyPr>
        <a:lstStyle/>
        <a:p>
          <a:pPr marL="171450" lvl="1" indent="-171450" algn="l" defTabSz="711200">
            <a:lnSpc>
              <a:spcPct val="90000"/>
            </a:lnSpc>
            <a:spcBef>
              <a:spcPct val="0"/>
            </a:spcBef>
            <a:spcAft>
              <a:spcPct val="15000"/>
            </a:spcAft>
            <a:buNone/>
          </a:pPr>
          <a:r>
            <a:rPr lang="en-GB" sz="1600" kern="1200" dirty="0">
              <a:latin typeface="Calibri" panose="020F0502020204030204" pitchFamily="34" charset="0"/>
              <a:ea typeface="Calibri" panose="020F0502020204030204" pitchFamily="34" charset="0"/>
              <a:cs typeface="Times New Roman" panose="02020603050405020304" pitchFamily="18" charset="0"/>
            </a:rPr>
            <a:t>	Restrictions brought about because of the pandemic meant that only a small funeral was allowed so he and his two daughters, both in their twenties, were the only ones present. As a family, they do not feel like they have been able to properly grieve. Sajid is struggling to come to terms with his loss and has been signed off work with depression. Sajid’s daughters moved in with him after the funeral, so he was not living on his own. Most days, they struggle to encourage him to eat properly or sometimes even get out of bed. When they have spoken to him about practicalities, such as paying for bills around the house, Sajid does not know what to do because his wife dealt with those matters.</a:t>
          </a:r>
          <a:endParaRPr lang="en-GB" sz="1600" kern="1200" dirty="0"/>
        </a:p>
      </dsp:txBody>
      <dsp:txXfrm>
        <a:off x="0" y="379028"/>
        <a:ext cx="8128000" cy="2693204"/>
      </dsp:txXfrm>
    </dsp:sp>
    <dsp:sp modelId="{98A93883-5425-483E-BFCE-28B6523ABF0E}">
      <dsp:nvSpPr>
        <dsp:cNvPr id="0" name=""/>
        <dsp:cNvSpPr/>
      </dsp:nvSpPr>
      <dsp:spPr>
        <a:xfrm>
          <a:off x="406400" y="107160"/>
          <a:ext cx="5689600" cy="763741"/>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66800">
            <a:lnSpc>
              <a:spcPct val="90000"/>
            </a:lnSpc>
            <a:spcBef>
              <a:spcPct val="0"/>
            </a:spcBef>
            <a:spcAft>
              <a:spcPct val="35000"/>
            </a:spcAft>
            <a:buNone/>
          </a:pPr>
          <a:r>
            <a:rPr lang="en-GB" sz="2400" b="1" kern="1200" dirty="0"/>
            <a:t>Probing could reveal</a:t>
          </a:r>
        </a:p>
      </dsp:txBody>
      <dsp:txXfrm>
        <a:off x="443683" y="144443"/>
        <a:ext cx="5615034" cy="6891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09D394-3448-4A33-83F5-B77A862709D1}">
      <dsp:nvSpPr>
        <dsp:cNvPr id="0" name=""/>
        <dsp:cNvSpPr/>
      </dsp:nvSpPr>
      <dsp:spPr>
        <a:xfrm>
          <a:off x="0" y="855214"/>
          <a:ext cx="8128000" cy="1740831"/>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728980" rIns="630823" bIns="113792" numCol="1" spcCol="1270" anchor="ctr" anchorCtr="0">
          <a:noAutofit/>
        </a:bodyPr>
        <a:lstStyle/>
        <a:p>
          <a:pPr marL="171450" lvl="1" indent="-171450" algn="l" defTabSz="711200">
            <a:lnSpc>
              <a:spcPct val="90000"/>
            </a:lnSpc>
            <a:spcBef>
              <a:spcPct val="0"/>
            </a:spcBef>
            <a:spcAft>
              <a:spcPct val="15000"/>
            </a:spcAft>
            <a:buFont typeface="Arial" panose="020B0604020202020204" pitchFamily="34" charset="0"/>
            <a:buNone/>
          </a:pPr>
          <a:r>
            <a:rPr lang="en-US" sz="1600" kern="1200" dirty="0">
              <a:latin typeface="Calibri" panose="020F0502020204030204" pitchFamily="34" charset="0"/>
              <a:ea typeface="Calibri" panose="020F0502020204030204" pitchFamily="34" charset="0"/>
              <a:cs typeface="Times New Roman" panose="02020603050405020304" pitchFamily="18" charset="0"/>
            </a:rPr>
            <a:t>	Chloe is anxious because even though she wishes to get back to work, she finds the idea of Max being back at school stressful. Chloe knows some parents are not sending their children back into school yet, but she does not know what will happen to her job and finances if she decides to keep Max at home for longer.</a:t>
          </a:r>
          <a:endParaRPr lang="en-GB" sz="1600" kern="1200" dirty="0"/>
        </a:p>
      </dsp:txBody>
      <dsp:txXfrm>
        <a:off x="0" y="855214"/>
        <a:ext cx="8128000" cy="1740831"/>
      </dsp:txXfrm>
    </dsp:sp>
    <dsp:sp modelId="{98A93883-5425-483E-BFCE-28B6523ABF0E}">
      <dsp:nvSpPr>
        <dsp:cNvPr id="0" name=""/>
        <dsp:cNvSpPr/>
      </dsp:nvSpPr>
      <dsp:spPr>
        <a:xfrm>
          <a:off x="406400" y="583347"/>
          <a:ext cx="5689600" cy="763741"/>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66800">
            <a:lnSpc>
              <a:spcPct val="90000"/>
            </a:lnSpc>
            <a:spcBef>
              <a:spcPct val="0"/>
            </a:spcBef>
            <a:spcAft>
              <a:spcPct val="35000"/>
            </a:spcAft>
            <a:buNone/>
          </a:pPr>
          <a:r>
            <a:rPr lang="en-GB" sz="2400" b="1" kern="1200" dirty="0"/>
            <a:t>Probing could reveal</a:t>
          </a:r>
        </a:p>
      </dsp:txBody>
      <dsp:txXfrm>
        <a:off x="443683" y="620630"/>
        <a:ext cx="5615034" cy="6891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09D394-3448-4A33-83F5-B77A862709D1}">
      <dsp:nvSpPr>
        <dsp:cNvPr id="0" name=""/>
        <dsp:cNvSpPr/>
      </dsp:nvSpPr>
      <dsp:spPr>
        <a:xfrm>
          <a:off x="0" y="781137"/>
          <a:ext cx="8128000" cy="1888986"/>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645668" rIns="630823" bIns="113792" numCol="1" spcCol="1270" anchor="ctr" anchorCtr="0">
          <a:noAutofit/>
        </a:bodyPr>
        <a:lstStyle/>
        <a:p>
          <a:pPr marL="171450" lvl="1" indent="-171450" algn="l" defTabSz="711200">
            <a:lnSpc>
              <a:spcPct val="90000"/>
            </a:lnSpc>
            <a:spcBef>
              <a:spcPct val="0"/>
            </a:spcBef>
            <a:spcAft>
              <a:spcPct val="15000"/>
            </a:spcAft>
            <a:buFont typeface="Arial" panose="020B0604020202020204" pitchFamily="34" charset="0"/>
            <a:buNone/>
          </a:pPr>
          <a:r>
            <a:rPr lang="en-GB" sz="1600" kern="1200" dirty="0"/>
            <a:t>	Mohammad has been furloughed from his job in a music store and is worried about returning to work. The store is small and holds a lot of instruments, so it can be a squeeze getting past people. Mohammad does not believe the store can open whilst maintaining social distancing. Mohammad’s employer is understanding and has said that he can be flexible in his return.</a:t>
          </a:r>
        </a:p>
      </dsp:txBody>
      <dsp:txXfrm>
        <a:off x="0" y="781137"/>
        <a:ext cx="8128000" cy="1888986"/>
      </dsp:txXfrm>
    </dsp:sp>
    <dsp:sp modelId="{98A93883-5425-483E-BFCE-28B6523ABF0E}">
      <dsp:nvSpPr>
        <dsp:cNvPr id="0" name=""/>
        <dsp:cNvSpPr/>
      </dsp:nvSpPr>
      <dsp:spPr>
        <a:xfrm>
          <a:off x="406400" y="509269"/>
          <a:ext cx="5689600" cy="763741"/>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66800">
            <a:lnSpc>
              <a:spcPct val="90000"/>
            </a:lnSpc>
            <a:spcBef>
              <a:spcPct val="0"/>
            </a:spcBef>
            <a:spcAft>
              <a:spcPct val="35000"/>
            </a:spcAft>
            <a:buNone/>
          </a:pPr>
          <a:r>
            <a:rPr lang="en-GB" sz="2400" b="1" kern="1200" dirty="0"/>
            <a:t>Initial disclosure</a:t>
          </a:r>
        </a:p>
      </dsp:txBody>
      <dsp:txXfrm>
        <a:off x="443683" y="546552"/>
        <a:ext cx="5615034" cy="6891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09D394-3448-4A33-83F5-B77A862709D1}">
      <dsp:nvSpPr>
        <dsp:cNvPr id="0" name=""/>
        <dsp:cNvSpPr/>
      </dsp:nvSpPr>
      <dsp:spPr>
        <a:xfrm>
          <a:off x="0" y="855214"/>
          <a:ext cx="8128000" cy="1740831"/>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728980" rIns="630823" bIns="113792" numCol="1" spcCol="1270" anchor="ctr" anchorCtr="0">
          <a:noAutofit/>
        </a:bodyPr>
        <a:lstStyle/>
        <a:p>
          <a:pPr marL="171450" lvl="1" indent="-171450" algn="l" defTabSz="711200">
            <a:lnSpc>
              <a:spcPct val="90000"/>
            </a:lnSpc>
            <a:spcBef>
              <a:spcPct val="0"/>
            </a:spcBef>
            <a:spcAft>
              <a:spcPct val="15000"/>
            </a:spcAft>
            <a:buFont typeface="Arial" panose="020B0604020202020204" pitchFamily="34" charset="0"/>
            <a:buNone/>
          </a:pPr>
          <a:r>
            <a:rPr lang="en-GB" sz="1600" kern="1200" dirty="0">
              <a:latin typeface="Calibri" panose="020F0502020204030204" pitchFamily="34" charset="0"/>
              <a:ea typeface="Times New Roman" panose="02020603050405020304" pitchFamily="18" charset="0"/>
              <a:cs typeface="Calibri" panose="020F0502020204030204" pitchFamily="34" charset="0"/>
            </a:rPr>
            <a:t>	Mohammad is still worried about the potential health consequences of returning to work, even if on reduced hours. He is also unsure he could afford to work less hours than normal. He is considering whether to look for another job but this could take time.</a:t>
          </a:r>
          <a:endParaRPr lang="en-GB" sz="1600" kern="1200" dirty="0"/>
        </a:p>
      </dsp:txBody>
      <dsp:txXfrm>
        <a:off x="0" y="855214"/>
        <a:ext cx="8128000" cy="1740831"/>
      </dsp:txXfrm>
    </dsp:sp>
    <dsp:sp modelId="{98A93883-5425-483E-BFCE-28B6523ABF0E}">
      <dsp:nvSpPr>
        <dsp:cNvPr id="0" name=""/>
        <dsp:cNvSpPr/>
      </dsp:nvSpPr>
      <dsp:spPr>
        <a:xfrm>
          <a:off x="406400" y="583347"/>
          <a:ext cx="5689600" cy="763741"/>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66800">
            <a:lnSpc>
              <a:spcPct val="90000"/>
            </a:lnSpc>
            <a:spcBef>
              <a:spcPct val="0"/>
            </a:spcBef>
            <a:spcAft>
              <a:spcPct val="35000"/>
            </a:spcAft>
            <a:buNone/>
          </a:pPr>
          <a:r>
            <a:rPr lang="en-GB" sz="2400" b="1" kern="1200" dirty="0"/>
            <a:t>Probing could reveal</a:t>
          </a:r>
        </a:p>
      </dsp:txBody>
      <dsp:txXfrm>
        <a:off x="443683" y="620630"/>
        <a:ext cx="5615034" cy="68917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09D394-3448-4A33-83F5-B77A862709D1}">
      <dsp:nvSpPr>
        <dsp:cNvPr id="0" name=""/>
        <dsp:cNvSpPr/>
      </dsp:nvSpPr>
      <dsp:spPr>
        <a:xfrm>
          <a:off x="0" y="947812"/>
          <a:ext cx="8128000" cy="1555636"/>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770636" rIns="630823" bIns="113792" numCol="1" spcCol="1270" anchor="ctr" anchorCtr="0">
          <a:noAutofit/>
        </a:bodyPr>
        <a:lstStyle/>
        <a:p>
          <a:pPr marL="171450" lvl="1" indent="-171450" algn="l" defTabSz="711200">
            <a:lnSpc>
              <a:spcPct val="90000"/>
            </a:lnSpc>
            <a:spcBef>
              <a:spcPct val="0"/>
            </a:spcBef>
            <a:spcAft>
              <a:spcPct val="15000"/>
            </a:spcAft>
            <a:buFont typeface="Arial" panose="020B0604020202020204" pitchFamily="34" charset="0"/>
            <a:buNone/>
          </a:pPr>
          <a:r>
            <a:rPr lang="en-US" sz="1600" kern="1200" dirty="0">
              <a:latin typeface="Calibri" panose="020F0502020204030204" pitchFamily="34" charset="0"/>
              <a:ea typeface="Calibri" panose="020F0502020204030204" pitchFamily="34" charset="0"/>
              <a:cs typeface="Times New Roman" panose="02020603050405020304" pitchFamily="18" charset="0"/>
            </a:rPr>
            <a:t>	Dylan is a student and works part-time as a barman. Since the lockdown, he has been furloughed from his job. Because he is receiving some income through this scheme, he has been able to continue making payments on a personal loan.</a:t>
          </a:r>
          <a:endParaRPr lang="en-GB" sz="1600" kern="1200" dirty="0"/>
        </a:p>
      </dsp:txBody>
      <dsp:txXfrm>
        <a:off x="0" y="947812"/>
        <a:ext cx="8128000" cy="1555636"/>
      </dsp:txXfrm>
    </dsp:sp>
    <dsp:sp modelId="{98A93883-5425-483E-BFCE-28B6523ABF0E}">
      <dsp:nvSpPr>
        <dsp:cNvPr id="0" name=""/>
        <dsp:cNvSpPr/>
      </dsp:nvSpPr>
      <dsp:spPr>
        <a:xfrm>
          <a:off x="406400" y="675944"/>
          <a:ext cx="5689600" cy="763741"/>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66800">
            <a:lnSpc>
              <a:spcPct val="90000"/>
            </a:lnSpc>
            <a:spcBef>
              <a:spcPct val="0"/>
            </a:spcBef>
            <a:spcAft>
              <a:spcPct val="35000"/>
            </a:spcAft>
            <a:buNone/>
          </a:pPr>
          <a:r>
            <a:rPr lang="en-GB" sz="2400" b="1" kern="1200" dirty="0"/>
            <a:t>Initial disclosure</a:t>
          </a:r>
        </a:p>
      </dsp:txBody>
      <dsp:txXfrm>
        <a:off x="443683" y="713227"/>
        <a:ext cx="5615034" cy="68917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09D394-3448-4A33-83F5-B77A862709D1}">
      <dsp:nvSpPr>
        <dsp:cNvPr id="0" name=""/>
        <dsp:cNvSpPr/>
      </dsp:nvSpPr>
      <dsp:spPr>
        <a:xfrm>
          <a:off x="0" y="688539"/>
          <a:ext cx="8128000" cy="2074181"/>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604012" rIns="630823" bIns="113792" numCol="1" spcCol="1270" anchor="ctr" anchorCtr="0">
          <a:noAutofit/>
        </a:bodyPr>
        <a:lstStyle/>
        <a:p>
          <a:pPr marL="171450" lvl="1" indent="-171450" algn="l" defTabSz="711200">
            <a:lnSpc>
              <a:spcPct val="90000"/>
            </a:lnSpc>
            <a:spcBef>
              <a:spcPct val="0"/>
            </a:spcBef>
            <a:spcAft>
              <a:spcPct val="15000"/>
            </a:spcAft>
            <a:buFont typeface="Arial" panose="020B0604020202020204" pitchFamily="34" charset="0"/>
            <a:buNone/>
          </a:pPr>
          <a:r>
            <a:rPr lang="en-US" sz="1600" kern="1200" dirty="0">
              <a:latin typeface="Calibri" panose="020F0502020204030204" pitchFamily="34" charset="0"/>
              <a:ea typeface="Calibri" panose="020F0502020204030204" pitchFamily="34" charset="0"/>
              <a:cs typeface="Times New Roman" panose="02020603050405020304" pitchFamily="18" charset="0"/>
            </a:rPr>
            <a:t>	Dylan is friends with several people who also work at the pub and he has heard a rumour that the landlord is in financial difficulties and may be unable to reopen.</a:t>
          </a:r>
          <a:r>
            <a:rPr lang="en-US" sz="1600" kern="1200" dirty="0">
              <a:latin typeface="Calibri" panose="020F0502020204030204" pitchFamily="34" charset="0"/>
              <a:ea typeface="Times New Roman" panose="02020603050405020304" pitchFamily="18" charset="0"/>
              <a:cs typeface="Calibri" panose="020F0502020204030204" pitchFamily="34" charset="0"/>
            </a:rPr>
            <a:t> </a:t>
          </a:r>
          <a:r>
            <a:rPr lang="en-US" sz="1600" kern="1200" dirty="0">
              <a:latin typeface="Calibri" panose="020F0502020204030204" pitchFamily="34" charset="0"/>
              <a:ea typeface="Calibri" panose="020F0502020204030204" pitchFamily="34" charset="0"/>
              <a:cs typeface="Times New Roman" panose="02020603050405020304" pitchFamily="18" charset="0"/>
            </a:rPr>
            <a:t>Dylan has been looking for other part-time roles but there are not many jobs available. Additionally, the university course he attends has had to move lectures online with a temporary different timetable, so he is unsure when he is available to work.</a:t>
          </a:r>
          <a:endParaRPr lang="en-GB" sz="1600" kern="1200" dirty="0"/>
        </a:p>
      </dsp:txBody>
      <dsp:txXfrm>
        <a:off x="0" y="688539"/>
        <a:ext cx="8128000" cy="2074181"/>
      </dsp:txXfrm>
    </dsp:sp>
    <dsp:sp modelId="{98A93883-5425-483E-BFCE-28B6523ABF0E}">
      <dsp:nvSpPr>
        <dsp:cNvPr id="0" name=""/>
        <dsp:cNvSpPr/>
      </dsp:nvSpPr>
      <dsp:spPr>
        <a:xfrm>
          <a:off x="406400" y="416672"/>
          <a:ext cx="5689600" cy="763741"/>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66800">
            <a:lnSpc>
              <a:spcPct val="90000"/>
            </a:lnSpc>
            <a:spcBef>
              <a:spcPct val="0"/>
            </a:spcBef>
            <a:spcAft>
              <a:spcPct val="35000"/>
            </a:spcAft>
            <a:buNone/>
          </a:pPr>
          <a:r>
            <a:rPr lang="en-GB" sz="2400" b="1" kern="1200" dirty="0"/>
            <a:t>Probing could reveal</a:t>
          </a:r>
        </a:p>
      </dsp:txBody>
      <dsp:txXfrm>
        <a:off x="443683" y="453955"/>
        <a:ext cx="5615034" cy="68917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09D394-3448-4A33-83F5-B77A862709D1}">
      <dsp:nvSpPr>
        <dsp:cNvPr id="0" name=""/>
        <dsp:cNvSpPr/>
      </dsp:nvSpPr>
      <dsp:spPr>
        <a:xfrm>
          <a:off x="0" y="855214"/>
          <a:ext cx="8128000" cy="1740831"/>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728980" rIns="630823" bIns="113792" numCol="1" spcCol="1270" anchor="ctr" anchorCtr="0">
          <a:noAutofit/>
        </a:bodyPr>
        <a:lstStyle/>
        <a:p>
          <a:pPr marL="171450" lvl="1" indent="-171450" algn="l" defTabSz="711200">
            <a:lnSpc>
              <a:spcPct val="90000"/>
            </a:lnSpc>
            <a:spcBef>
              <a:spcPct val="0"/>
            </a:spcBef>
            <a:spcAft>
              <a:spcPct val="15000"/>
            </a:spcAft>
            <a:buFont typeface="Arial" panose="020B0604020202020204" pitchFamily="34" charset="0"/>
            <a:buNone/>
          </a:pPr>
          <a:r>
            <a:rPr lang="en-US" sz="1600" kern="1200" dirty="0">
              <a:latin typeface="Calibri" panose="020F0502020204030204" pitchFamily="34" charset="0"/>
              <a:ea typeface="Calibri" panose="020F0502020204030204" pitchFamily="34" charset="0"/>
              <a:cs typeface="Times New Roman" panose="02020603050405020304" pitchFamily="18" charset="0"/>
            </a:rPr>
            <a:t>	Martin is self-employed and has two children aged eight and fifteen. He has been homeschooling them during lockdown and they are now preparing to phase back into school. He has fallen behind on payments on a personal loan and has been contacted by a Collections team to discuss this.</a:t>
          </a:r>
          <a:endParaRPr lang="en-GB" sz="1600" kern="1200" dirty="0"/>
        </a:p>
      </dsp:txBody>
      <dsp:txXfrm>
        <a:off x="0" y="855214"/>
        <a:ext cx="8128000" cy="1740831"/>
      </dsp:txXfrm>
    </dsp:sp>
    <dsp:sp modelId="{98A93883-5425-483E-BFCE-28B6523ABF0E}">
      <dsp:nvSpPr>
        <dsp:cNvPr id="0" name=""/>
        <dsp:cNvSpPr/>
      </dsp:nvSpPr>
      <dsp:spPr>
        <a:xfrm>
          <a:off x="406400" y="583347"/>
          <a:ext cx="5689600" cy="763741"/>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66800">
            <a:lnSpc>
              <a:spcPct val="90000"/>
            </a:lnSpc>
            <a:spcBef>
              <a:spcPct val="0"/>
            </a:spcBef>
            <a:spcAft>
              <a:spcPct val="35000"/>
            </a:spcAft>
            <a:buNone/>
          </a:pPr>
          <a:r>
            <a:rPr lang="en-GB" sz="2400" b="1" kern="1200" dirty="0"/>
            <a:t>Initial disclosure</a:t>
          </a:r>
        </a:p>
      </dsp:txBody>
      <dsp:txXfrm>
        <a:off x="443683" y="620630"/>
        <a:ext cx="5615034" cy="68917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09D394-3448-4A33-83F5-B77A862709D1}">
      <dsp:nvSpPr>
        <dsp:cNvPr id="0" name=""/>
        <dsp:cNvSpPr/>
      </dsp:nvSpPr>
      <dsp:spPr>
        <a:xfrm>
          <a:off x="0" y="614461"/>
          <a:ext cx="8128000" cy="2222337"/>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541528" rIns="630823" bIns="113792" numCol="1" spcCol="1270" anchor="ctr" anchorCtr="0">
          <a:noAutofit/>
        </a:bodyPr>
        <a:lstStyle/>
        <a:p>
          <a:pPr marL="171450" lvl="1" indent="-171450" algn="l" defTabSz="711200">
            <a:lnSpc>
              <a:spcPct val="90000"/>
            </a:lnSpc>
            <a:spcBef>
              <a:spcPct val="0"/>
            </a:spcBef>
            <a:spcAft>
              <a:spcPct val="15000"/>
            </a:spcAft>
            <a:buFont typeface="Arial" panose="020B0604020202020204" pitchFamily="34" charset="0"/>
            <a:buNone/>
          </a:pPr>
          <a:r>
            <a:rPr lang="en-US" sz="1600" kern="1200" dirty="0">
              <a:latin typeface="Calibri" panose="020F0502020204030204" pitchFamily="34" charset="0"/>
              <a:ea typeface="Calibri" panose="020F0502020204030204" pitchFamily="34" charset="0"/>
              <a:cs typeface="Times New Roman" panose="02020603050405020304" pitchFamily="18" charset="0"/>
            </a:rPr>
            <a:t>	Martin is in his mid-sixties and has high blood pressure. Because of reducing his workload to help with homeschooling, Martin’s income has dropped by fifty percent compared to the same time last year. Martin knows that his children need to be back in school for him to return to work fulltime, although he is still very worried about the potential health risks. He is also mindful that his children are not likely to return to school at the same time, meaning he will still need to work reduced hours to accommodate for this.</a:t>
          </a:r>
          <a:endParaRPr lang="en-GB" sz="1600" kern="1200" dirty="0"/>
        </a:p>
      </dsp:txBody>
      <dsp:txXfrm>
        <a:off x="0" y="614461"/>
        <a:ext cx="8128000" cy="2222337"/>
      </dsp:txXfrm>
    </dsp:sp>
    <dsp:sp modelId="{98A93883-5425-483E-BFCE-28B6523ABF0E}">
      <dsp:nvSpPr>
        <dsp:cNvPr id="0" name=""/>
        <dsp:cNvSpPr/>
      </dsp:nvSpPr>
      <dsp:spPr>
        <a:xfrm>
          <a:off x="406400" y="342594"/>
          <a:ext cx="5689600" cy="763741"/>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66800">
            <a:lnSpc>
              <a:spcPct val="90000"/>
            </a:lnSpc>
            <a:spcBef>
              <a:spcPct val="0"/>
            </a:spcBef>
            <a:spcAft>
              <a:spcPct val="35000"/>
            </a:spcAft>
            <a:buNone/>
          </a:pPr>
          <a:r>
            <a:rPr lang="en-GB" sz="2400" b="1" kern="1200" dirty="0"/>
            <a:t>Probing could reveal</a:t>
          </a:r>
        </a:p>
      </dsp:txBody>
      <dsp:txXfrm>
        <a:off x="443683" y="379877"/>
        <a:ext cx="5615034" cy="68917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09D394-3448-4A33-83F5-B77A862709D1}">
      <dsp:nvSpPr>
        <dsp:cNvPr id="0" name=""/>
        <dsp:cNvSpPr/>
      </dsp:nvSpPr>
      <dsp:spPr>
        <a:xfrm>
          <a:off x="0" y="855214"/>
          <a:ext cx="8128000" cy="1740831"/>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728980" rIns="630823" bIns="113792" numCol="1" spcCol="1270" anchor="ctr" anchorCtr="0">
          <a:noAutofit/>
        </a:bodyPr>
        <a:lstStyle/>
        <a:p>
          <a:pPr marL="171450" lvl="1" indent="-171450" algn="l" defTabSz="711200">
            <a:lnSpc>
              <a:spcPct val="90000"/>
            </a:lnSpc>
            <a:spcBef>
              <a:spcPct val="0"/>
            </a:spcBef>
            <a:spcAft>
              <a:spcPct val="15000"/>
            </a:spcAft>
            <a:buFont typeface="Arial" panose="020B0604020202020204" pitchFamily="34" charset="0"/>
            <a:buNone/>
          </a:pPr>
          <a:r>
            <a:rPr lang="en-US" sz="1600" kern="1200" dirty="0">
              <a:latin typeface="Calibri" panose="020F0502020204030204" pitchFamily="34" charset="0"/>
              <a:ea typeface="Calibri" panose="020F0502020204030204" pitchFamily="34" charset="0"/>
              <a:cs typeface="Times New Roman" panose="02020603050405020304" pitchFamily="18" charset="0"/>
            </a:rPr>
            <a:t>	Sarah </a:t>
          </a:r>
          <a:r>
            <a:rPr lang="en-GB" sz="1600" kern="1200" dirty="0">
              <a:latin typeface="Calibri" panose="020F0502020204030204" pitchFamily="34" charset="0"/>
              <a:ea typeface="Calibri" panose="020F0502020204030204" pitchFamily="34" charset="0"/>
              <a:cs typeface="Times New Roman" panose="02020603050405020304" pitchFamily="18" charset="0"/>
            </a:rPr>
            <a:t>owns a successful hairdressing salon in London which has been closed throughout lockdown. She furloughed four staff and cannot afford to top-up their wages to their full salaries. Sarah is conscious of the impact this is having on her team and wants to reopen as soon as possible.</a:t>
          </a:r>
          <a:endParaRPr lang="en-GB" sz="1600" kern="1200" dirty="0"/>
        </a:p>
      </dsp:txBody>
      <dsp:txXfrm>
        <a:off x="0" y="855214"/>
        <a:ext cx="8128000" cy="1740831"/>
      </dsp:txXfrm>
    </dsp:sp>
    <dsp:sp modelId="{98A93883-5425-483E-BFCE-28B6523ABF0E}">
      <dsp:nvSpPr>
        <dsp:cNvPr id="0" name=""/>
        <dsp:cNvSpPr/>
      </dsp:nvSpPr>
      <dsp:spPr>
        <a:xfrm>
          <a:off x="406400" y="583347"/>
          <a:ext cx="5689600" cy="763741"/>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66800">
            <a:lnSpc>
              <a:spcPct val="90000"/>
            </a:lnSpc>
            <a:spcBef>
              <a:spcPct val="0"/>
            </a:spcBef>
            <a:spcAft>
              <a:spcPct val="35000"/>
            </a:spcAft>
            <a:buNone/>
          </a:pPr>
          <a:r>
            <a:rPr lang="en-GB" sz="2400" b="1" kern="1200" dirty="0"/>
            <a:t>Initial disclosure</a:t>
          </a:r>
        </a:p>
      </dsp:txBody>
      <dsp:txXfrm>
        <a:off x="443683" y="620630"/>
        <a:ext cx="5615034" cy="68917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B9D958-72D1-4E5F-A3BF-D4303EA2529C}" type="datetimeFigureOut">
              <a:rPr lang="en-GB" smtClean="0"/>
              <a:t>29/07/2020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530FA3-310A-4E58-8DC4-5A2C96B952F2}" type="slidenum">
              <a:rPr lang="en-GB" smtClean="0"/>
              <a:t>‹#›</a:t>
            </a:fld>
            <a:endParaRPr lang="en-GB"/>
          </a:p>
        </p:txBody>
      </p:sp>
    </p:spTree>
    <p:extLst>
      <p:ext uri="{BB962C8B-B14F-4D97-AF65-F5344CB8AC3E}">
        <p14:creationId xmlns:p14="http://schemas.microsoft.com/office/powerpoint/2010/main" val="16876681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8BB37-1023-458C-81B7-55506184B40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DCB8A07-D575-440A-AA0E-0A582CCF5A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DFA2407-4863-48CD-9828-60E06991BB6C}"/>
              </a:ext>
            </a:extLst>
          </p:cNvPr>
          <p:cNvSpPr>
            <a:spLocks noGrp="1"/>
          </p:cNvSpPr>
          <p:nvPr>
            <p:ph type="dt" sz="half" idx="10"/>
          </p:nvPr>
        </p:nvSpPr>
        <p:spPr/>
        <p:txBody>
          <a:bodyPr/>
          <a:lstStyle/>
          <a:p>
            <a:fld id="{D29AE02E-D24E-4289-AAAA-626B1322D23C}" type="datetimeFigureOut">
              <a:rPr lang="en-GB" smtClean="0"/>
              <a:t>29/07/2020</a:t>
            </a:fld>
            <a:endParaRPr lang="en-GB"/>
          </a:p>
        </p:txBody>
      </p:sp>
      <p:sp>
        <p:nvSpPr>
          <p:cNvPr id="5" name="Footer Placeholder 4">
            <a:extLst>
              <a:ext uri="{FF2B5EF4-FFF2-40B4-BE49-F238E27FC236}">
                <a16:creationId xmlns:a16="http://schemas.microsoft.com/office/drawing/2014/main" id="{7EFF185F-5926-46CB-AED8-58CCE33EF42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841B96A-A860-4F93-BAA8-AC8926DB7F25}"/>
              </a:ext>
            </a:extLst>
          </p:cNvPr>
          <p:cNvSpPr>
            <a:spLocks noGrp="1"/>
          </p:cNvSpPr>
          <p:nvPr>
            <p:ph type="sldNum" sz="quarter" idx="12"/>
          </p:nvPr>
        </p:nvSpPr>
        <p:spPr/>
        <p:txBody>
          <a:bodyPr/>
          <a:lstStyle/>
          <a:p>
            <a:fld id="{908FB13E-F38A-4EC1-B0D1-7ECE87420CD0}" type="slidenum">
              <a:rPr lang="en-GB" smtClean="0"/>
              <a:t>‹#›</a:t>
            </a:fld>
            <a:endParaRPr lang="en-GB"/>
          </a:p>
        </p:txBody>
      </p:sp>
    </p:spTree>
    <p:extLst>
      <p:ext uri="{BB962C8B-B14F-4D97-AF65-F5344CB8AC3E}">
        <p14:creationId xmlns:p14="http://schemas.microsoft.com/office/powerpoint/2010/main" val="390357728"/>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CE8CAF8-3962-496F-B1F2-B8FAB00D4B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F4184F1-502B-4033-BC9E-02918157B5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009DE73-E67D-4D7C-9408-B9E6D0B847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9AE02E-D24E-4289-AAAA-626B1322D23C}" type="datetimeFigureOut">
              <a:rPr lang="en-GB" smtClean="0"/>
              <a:t>29/07/2020</a:t>
            </a:fld>
            <a:endParaRPr lang="en-GB"/>
          </a:p>
        </p:txBody>
      </p:sp>
      <p:sp>
        <p:nvSpPr>
          <p:cNvPr id="5" name="Footer Placeholder 4">
            <a:extLst>
              <a:ext uri="{FF2B5EF4-FFF2-40B4-BE49-F238E27FC236}">
                <a16:creationId xmlns:a16="http://schemas.microsoft.com/office/drawing/2014/main" id="{A78DBFDF-8D74-4E84-92B0-43683DD76C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AB72929-6EEC-4512-8167-3A9405AD6C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8FB13E-F38A-4EC1-B0D1-7ECE87420CD0}" type="slidenum">
              <a:rPr lang="en-GB" smtClean="0"/>
              <a:t>‹#›</a:t>
            </a:fld>
            <a:endParaRPr lang="en-GB"/>
          </a:p>
        </p:txBody>
      </p:sp>
    </p:spTree>
    <p:extLst>
      <p:ext uri="{BB962C8B-B14F-4D97-AF65-F5344CB8AC3E}">
        <p14:creationId xmlns:p14="http://schemas.microsoft.com/office/powerpoint/2010/main" val="2147494361"/>
      </p:ext>
    </p:extLst>
  </p:cSld>
  <p:clrMap bg1="lt1" tx1="dk1" bg2="lt2" tx2="dk2" accent1="accent1" accent2="accent2" accent3="accent3" accent4="accent4" accent5="accent5" accent6="accent6" hlink="hlink" folHlink="folHlink"/>
  <p:sldLayoutIdLst>
    <p:sldLayoutId id="214748365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10.xml"/><Relationship Id="rId3" Type="http://schemas.openxmlformats.org/officeDocument/2006/relationships/diagramLayout" Target="../diagrams/layout9.xml"/><Relationship Id="rId7" Type="http://schemas.openxmlformats.org/officeDocument/2006/relationships/diagramData" Target="../diagrams/data10.xml"/><Relationship Id="rId2" Type="http://schemas.openxmlformats.org/officeDocument/2006/relationships/diagramData" Target="../diagrams/data9.xml"/><Relationship Id="rId1" Type="http://schemas.openxmlformats.org/officeDocument/2006/relationships/slideLayout" Target="../slideLayouts/slideLayout1.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12.xml"/><Relationship Id="rId3" Type="http://schemas.openxmlformats.org/officeDocument/2006/relationships/diagramLayout" Target="../diagrams/layout11.xml"/><Relationship Id="rId7" Type="http://schemas.openxmlformats.org/officeDocument/2006/relationships/diagramData" Target="../diagrams/data12.xml"/><Relationship Id="rId2" Type="http://schemas.openxmlformats.org/officeDocument/2006/relationships/diagramData" Target="../diagrams/data11.xml"/><Relationship Id="rId1" Type="http://schemas.openxmlformats.org/officeDocument/2006/relationships/slideLayout" Target="../slideLayouts/slideLayout1.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1.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16.xml"/><Relationship Id="rId3" Type="http://schemas.openxmlformats.org/officeDocument/2006/relationships/diagramLayout" Target="../diagrams/layout15.xml"/><Relationship Id="rId7" Type="http://schemas.openxmlformats.org/officeDocument/2006/relationships/diagramData" Target="../diagrams/data16.xml"/><Relationship Id="rId2" Type="http://schemas.openxmlformats.org/officeDocument/2006/relationships/diagramData" Target="../diagrams/data15.xml"/><Relationship Id="rId1" Type="http://schemas.openxmlformats.org/officeDocument/2006/relationships/slideLayout" Target="../slideLayouts/slideLayout1.xml"/><Relationship Id="rId6" Type="http://schemas.microsoft.com/office/2007/relationships/diagramDrawing" Target="../diagrams/drawing15.xml"/><Relationship Id="rId11" Type="http://schemas.microsoft.com/office/2007/relationships/diagramDrawing" Target="../diagrams/drawing16.xml"/><Relationship Id="rId5" Type="http://schemas.openxmlformats.org/officeDocument/2006/relationships/diagramColors" Target="../diagrams/colors15.xml"/><Relationship Id="rId10" Type="http://schemas.openxmlformats.org/officeDocument/2006/relationships/diagramColors" Target="../diagrams/colors16.xml"/><Relationship Id="rId4" Type="http://schemas.openxmlformats.org/officeDocument/2006/relationships/diagramQuickStyle" Target="../diagrams/quickStyle15.xml"/><Relationship Id="rId9" Type="http://schemas.openxmlformats.org/officeDocument/2006/relationships/diagramQuickStyle" Target="../diagrams/quickStyle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A1C2DDA-8628-4066-9AAE-731F692EF131}"/>
              </a:ext>
            </a:extLst>
          </p:cNvPr>
          <p:cNvSpPr>
            <a:spLocks noGrp="1"/>
          </p:cNvSpPr>
          <p:nvPr>
            <p:ph idx="1"/>
          </p:nvPr>
        </p:nvSpPr>
        <p:spPr>
          <a:xfrm>
            <a:off x="4714163" y="1195420"/>
            <a:ext cx="7096407" cy="3836723"/>
          </a:xfrm>
        </p:spPr>
        <p:txBody>
          <a:bodyPr anchor="ctr">
            <a:normAutofit/>
          </a:bodyPr>
          <a:lstStyle/>
          <a:p>
            <a:pPr marL="0" indent="0">
              <a:buNone/>
            </a:pPr>
            <a:r>
              <a:rPr lang="en-GB" sz="2400" b="1">
                <a:solidFill>
                  <a:schemeClr val="tx2"/>
                </a:solidFill>
              </a:rPr>
              <a:t>Life after </a:t>
            </a:r>
            <a:r>
              <a:rPr lang="en-GB" sz="2400" b="1" dirty="0">
                <a:solidFill>
                  <a:schemeClr val="tx2"/>
                </a:solidFill>
              </a:rPr>
              <a:t>l</a:t>
            </a:r>
            <a:r>
              <a:rPr lang="en-GB" sz="2400" b="1">
                <a:solidFill>
                  <a:schemeClr val="tx2"/>
                </a:solidFill>
              </a:rPr>
              <a:t>ockdown</a:t>
            </a:r>
            <a:r>
              <a:rPr lang="en-GB" sz="2400" b="1" dirty="0">
                <a:solidFill>
                  <a:schemeClr val="tx2"/>
                </a:solidFill>
              </a:rPr>
              <a:t>: Supporting customers after lockdown</a:t>
            </a:r>
          </a:p>
          <a:p>
            <a:pPr marL="0" indent="0">
              <a:buNone/>
            </a:pPr>
            <a:endParaRPr lang="en-GB" sz="2400" b="1" dirty="0">
              <a:solidFill>
                <a:srgbClr val="002060"/>
              </a:solidFill>
            </a:endParaRPr>
          </a:p>
          <a:p>
            <a:pPr marL="0" indent="0">
              <a:buNone/>
            </a:pPr>
            <a:r>
              <a:rPr lang="en-GB" sz="2400" b="1" dirty="0">
                <a:solidFill>
                  <a:schemeClr val="tx2"/>
                </a:solidFill>
              </a:rPr>
              <a:t>Training case studies</a:t>
            </a:r>
          </a:p>
        </p:txBody>
      </p:sp>
      <p:pic>
        <p:nvPicPr>
          <p:cNvPr id="5" name="Picture 4" descr="LSB_logo-dark.png">
            <a:extLst>
              <a:ext uri="{FF2B5EF4-FFF2-40B4-BE49-F238E27FC236}">
                <a16:creationId xmlns:a16="http://schemas.microsoft.com/office/drawing/2014/main" id="{E74716EA-7641-4711-9900-B5FF90BD7F9D}"/>
              </a:ext>
            </a:extLst>
          </p:cNvPr>
          <p:cNvPicPr>
            <a:picLocks noChangeAspect="1"/>
          </p:cNvPicPr>
          <p:nvPr/>
        </p:nvPicPr>
        <p:blipFill>
          <a:blip r:embed="rId2" cstate="print"/>
          <a:stretch>
            <a:fillRect/>
          </a:stretch>
        </p:blipFill>
        <p:spPr>
          <a:xfrm>
            <a:off x="1879488" y="3104904"/>
            <a:ext cx="1921425" cy="648192"/>
          </a:xfrm>
          <a:prstGeom prst="rect">
            <a:avLst/>
          </a:prstGeom>
        </p:spPr>
      </p:pic>
    </p:spTree>
    <p:extLst>
      <p:ext uri="{BB962C8B-B14F-4D97-AF65-F5344CB8AC3E}">
        <p14:creationId xmlns:p14="http://schemas.microsoft.com/office/powerpoint/2010/main" val="4199880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E2809D-1453-46A6-AEF6-62801F26C4AF}"/>
              </a:ext>
            </a:extLst>
          </p:cNvPr>
          <p:cNvSpPr txBox="1"/>
          <p:nvPr/>
        </p:nvSpPr>
        <p:spPr>
          <a:xfrm>
            <a:off x="291455" y="140309"/>
            <a:ext cx="5506012" cy="276999"/>
          </a:xfrm>
          <a:prstGeom prst="rect">
            <a:avLst/>
          </a:prstGeom>
          <a:noFill/>
        </p:spPr>
        <p:txBody>
          <a:bodyPr wrap="square" rtlCol="0">
            <a:spAutoFit/>
          </a:bodyPr>
          <a:lstStyle/>
          <a:p>
            <a:pPr>
              <a:spcAft>
                <a:spcPts val="0"/>
              </a:spcAft>
            </a:pPr>
            <a:r>
              <a:rPr lang="en-GB" sz="1200" b="1" dirty="0">
                <a:solidFill>
                  <a:srgbClr val="333F50"/>
                </a:solidFill>
                <a:latin typeface="Calibri" panose="020F0502020204030204" pitchFamily="34" charset="0"/>
              </a:rPr>
              <a:t>Life After Lockdown </a:t>
            </a:r>
            <a:r>
              <a:rPr lang="en-GB" sz="1200" dirty="0">
                <a:solidFill>
                  <a:srgbClr val="333F50"/>
                </a:solidFill>
                <a:latin typeface="Calibri" panose="020F0502020204030204" pitchFamily="34" charset="0"/>
              </a:rPr>
              <a:t>– Case study 1</a:t>
            </a:r>
            <a:endParaRPr lang="en-GB" sz="1200" dirty="0">
              <a:latin typeface="Times New Roman" panose="02020603050405020304" pitchFamily="18" charset="0"/>
              <a:ea typeface="Times New Roman" panose="02020603050405020304" pitchFamily="18" charset="0"/>
            </a:endParaRPr>
          </a:p>
        </p:txBody>
      </p:sp>
      <p:cxnSp>
        <p:nvCxnSpPr>
          <p:cNvPr id="5" name="Straight Connector 4">
            <a:extLst>
              <a:ext uri="{FF2B5EF4-FFF2-40B4-BE49-F238E27FC236}">
                <a16:creationId xmlns:a16="http://schemas.microsoft.com/office/drawing/2014/main" id="{68C51DED-BDE8-494F-97FA-AEDD95CB92FD}"/>
              </a:ext>
            </a:extLst>
          </p:cNvPr>
          <p:cNvCxnSpPr>
            <a:cxnSpLocks/>
          </p:cNvCxnSpPr>
          <p:nvPr/>
        </p:nvCxnSpPr>
        <p:spPr>
          <a:xfrm>
            <a:off x="291455" y="417308"/>
            <a:ext cx="11609090" cy="0"/>
          </a:xfrm>
          <a:prstGeom prst="line">
            <a:avLst/>
          </a:prstGeom>
          <a:ln w="190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2" name="TextBox 38">
            <a:extLst>
              <a:ext uri="{FF2B5EF4-FFF2-40B4-BE49-F238E27FC236}">
                <a16:creationId xmlns:a16="http://schemas.microsoft.com/office/drawing/2014/main" id="{A79613BA-62F3-476F-A88C-885E205EAA50}"/>
              </a:ext>
            </a:extLst>
          </p:cNvPr>
          <p:cNvSpPr txBox="1"/>
          <p:nvPr/>
        </p:nvSpPr>
        <p:spPr>
          <a:xfrm>
            <a:off x="10410699" y="76574"/>
            <a:ext cx="1489846" cy="3407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GB" sz="1200" dirty="0">
                <a:solidFill>
                  <a:srgbClr val="333F50"/>
                </a:solidFill>
                <a:latin typeface="Calibri"/>
              </a:rPr>
              <a:t>insight@lsdtb.org.uk</a:t>
            </a:r>
            <a:endParaRPr lang="en-GB" sz="1200" i="0" u="none" strike="noStrike" kern="1200" cap="none" spc="0" baseline="0" dirty="0">
              <a:solidFill>
                <a:srgbClr val="333F50"/>
              </a:solidFill>
              <a:uFillTx/>
              <a:latin typeface="Calibri"/>
            </a:endParaRPr>
          </a:p>
        </p:txBody>
      </p:sp>
      <p:sp>
        <p:nvSpPr>
          <p:cNvPr id="4" name="TextBox 38">
            <a:extLst>
              <a:ext uri="{FF2B5EF4-FFF2-40B4-BE49-F238E27FC236}">
                <a16:creationId xmlns:a16="http://schemas.microsoft.com/office/drawing/2014/main" id="{AFC4EC29-FED9-4AFE-A0AC-95592C2CC5CE}"/>
              </a:ext>
            </a:extLst>
          </p:cNvPr>
          <p:cNvSpPr txBox="1"/>
          <p:nvPr/>
        </p:nvSpPr>
        <p:spPr>
          <a:xfrm>
            <a:off x="291455" y="417308"/>
            <a:ext cx="1489846" cy="38209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GB" sz="1400" b="1" dirty="0">
                <a:solidFill>
                  <a:srgbClr val="333F50"/>
                </a:solidFill>
                <a:latin typeface="Calibri"/>
              </a:rPr>
              <a:t>Family worries</a:t>
            </a:r>
            <a:endParaRPr lang="en-GB" sz="1400" b="1" i="0" u="none" strike="noStrike" kern="1200" cap="none" spc="0" baseline="0" dirty="0">
              <a:solidFill>
                <a:srgbClr val="333F50"/>
              </a:solidFill>
              <a:uFillTx/>
              <a:latin typeface="Calibri"/>
            </a:endParaRPr>
          </a:p>
        </p:txBody>
      </p:sp>
      <p:graphicFrame>
        <p:nvGraphicFramePr>
          <p:cNvPr id="10" name="Diagram 9">
            <a:extLst>
              <a:ext uri="{FF2B5EF4-FFF2-40B4-BE49-F238E27FC236}">
                <a16:creationId xmlns:a16="http://schemas.microsoft.com/office/drawing/2014/main" id="{193B4B80-3C7B-4151-8111-67F76F8505F7}"/>
              </a:ext>
            </a:extLst>
          </p:cNvPr>
          <p:cNvGraphicFramePr/>
          <p:nvPr>
            <p:extLst>
              <p:ext uri="{D42A27DB-BD31-4B8C-83A1-F6EECF244321}">
                <p14:modId xmlns:p14="http://schemas.microsoft.com/office/powerpoint/2010/main" val="616200907"/>
              </p:ext>
            </p:extLst>
          </p:nvPr>
        </p:nvGraphicFramePr>
        <p:xfrm>
          <a:off x="2032000" y="417308"/>
          <a:ext cx="8128000" cy="34512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2" name="Diagram 11">
            <a:extLst>
              <a:ext uri="{FF2B5EF4-FFF2-40B4-BE49-F238E27FC236}">
                <a16:creationId xmlns:a16="http://schemas.microsoft.com/office/drawing/2014/main" id="{B52A9562-742A-4FF1-B0F1-15567859821A}"/>
              </a:ext>
            </a:extLst>
          </p:cNvPr>
          <p:cNvGraphicFramePr/>
          <p:nvPr>
            <p:extLst>
              <p:ext uri="{D42A27DB-BD31-4B8C-83A1-F6EECF244321}">
                <p14:modId xmlns:p14="http://schemas.microsoft.com/office/powerpoint/2010/main" val="956987466"/>
              </p:ext>
            </p:extLst>
          </p:nvPr>
        </p:nvGraphicFramePr>
        <p:xfrm>
          <a:off x="2032000" y="3266430"/>
          <a:ext cx="8128000" cy="345126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776999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E2809D-1453-46A6-AEF6-62801F26C4AF}"/>
              </a:ext>
            </a:extLst>
          </p:cNvPr>
          <p:cNvSpPr txBox="1"/>
          <p:nvPr/>
        </p:nvSpPr>
        <p:spPr>
          <a:xfrm>
            <a:off x="291455" y="140309"/>
            <a:ext cx="5506012" cy="276999"/>
          </a:xfrm>
          <a:prstGeom prst="rect">
            <a:avLst/>
          </a:prstGeom>
          <a:noFill/>
        </p:spPr>
        <p:txBody>
          <a:bodyPr wrap="square" rtlCol="0">
            <a:spAutoFit/>
          </a:bodyPr>
          <a:lstStyle/>
          <a:p>
            <a:pPr>
              <a:spcAft>
                <a:spcPts val="0"/>
              </a:spcAft>
            </a:pPr>
            <a:r>
              <a:rPr lang="en-GB" sz="1200" b="1" dirty="0">
                <a:solidFill>
                  <a:srgbClr val="333F50"/>
                </a:solidFill>
                <a:latin typeface="Calibri" panose="020F0502020204030204" pitchFamily="34" charset="0"/>
              </a:rPr>
              <a:t>Life After Lockdown </a:t>
            </a:r>
            <a:r>
              <a:rPr lang="en-GB" sz="1200" dirty="0">
                <a:solidFill>
                  <a:srgbClr val="333F50"/>
                </a:solidFill>
                <a:latin typeface="Calibri" panose="020F0502020204030204" pitchFamily="34" charset="0"/>
              </a:rPr>
              <a:t>– Case study 2</a:t>
            </a:r>
            <a:endParaRPr lang="en-GB" sz="1200" dirty="0">
              <a:latin typeface="Times New Roman" panose="02020603050405020304" pitchFamily="18" charset="0"/>
              <a:ea typeface="Times New Roman" panose="02020603050405020304" pitchFamily="18" charset="0"/>
            </a:endParaRPr>
          </a:p>
        </p:txBody>
      </p:sp>
      <p:cxnSp>
        <p:nvCxnSpPr>
          <p:cNvPr id="5" name="Straight Connector 4">
            <a:extLst>
              <a:ext uri="{FF2B5EF4-FFF2-40B4-BE49-F238E27FC236}">
                <a16:creationId xmlns:a16="http://schemas.microsoft.com/office/drawing/2014/main" id="{68C51DED-BDE8-494F-97FA-AEDD95CB92FD}"/>
              </a:ext>
            </a:extLst>
          </p:cNvPr>
          <p:cNvCxnSpPr>
            <a:cxnSpLocks/>
          </p:cNvCxnSpPr>
          <p:nvPr/>
        </p:nvCxnSpPr>
        <p:spPr>
          <a:xfrm>
            <a:off x="291455" y="417308"/>
            <a:ext cx="11609090" cy="0"/>
          </a:xfrm>
          <a:prstGeom prst="line">
            <a:avLst/>
          </a:prstGeom>
          <a:ln w="190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2" name="TextBox 38">
            <a:extLst>
              <a:ext uri="{FF2B5EF4-FFF2-40B4-BE49-F238E27FC236}">
                <a16:creationId xmlns:a16="http://schemas.microsoft.com/office/drawing/2014/main" id="{A79613BA-62F3-476F-A88C-885E205EAA50}"/>
              </a:ext>
            </a:extLst>
          </p:cNvPr>
          <p:cNvSpPr txBox="1"/>
          <p:nvPr/>
        </p:nvSpPr>
        <p:spPr>
          <a:xfrm>
            <a:off x="10410699" y="76574"/>
            <a:ext cx="1489846" cy="3407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GB" sz="1200" dirty="0">
                <a:solidFill>
                  <a:srgbClr val="333F50"/>
                </a:solidFill>
                <a:latin typeface="Calibri"/>
              </a:rPr>
              <a:t>insight@lsdtb.org.uk</a:t>
            </a:r>
            <a:endParaRPr lang="en-GB" sz="1200" i="0" u="none" strike="noStrike" kern="1200" cap="none" spc="0" baseline="0" dirty="0">
              <a:solidFill>
                <a:srgbClr val="333F50"/>
              </a:solidFill>
              <a:uFillTx/>
              <a:latin typeface="Calibri"/>
            </a:endParaRPr>
          </a:p>
        </p:txBody>
      </p:sp>
      <p:sp>
        <p:nvSpPr>
          <p:cNvPr id="4" name="TextBox 38">
            <a:extLst>
              <a:ext uri="{FF2B5EF4-FFF2-40B4-BE49-F238E27FC236}">
                <a16:creationId xmlns:a16="http://schemas.microsoft.com/office/drawing/2014/main" id="{AFC4EC29-FED9-4AFE-A0AC-95592C2CC5CE}"/>
              </a:ext>
            </a:extLst>
          </p:cNvPr>
          <p:cNvSpPr txBox="1"/>
          <p:nvPr/>
        </p:nvSpPr>
        <p:spPr>
          <a:xfrm>
            <a:off x="291454" y="417308"/>
            <a:ext cx="2718075" cy="38209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GB" sz="1400" b="1" dirty="0">
                <a:solidFill>
                  <a:srgbClr val="333F50"/>
                </a:solidFill>
                <a:latin typeface="Calibri"/>
              </a:rPr>
              <a:t>Anxious about returning to work</a:t>
            </a:r>
            <a:endParaRPr lang="en-GB" sz="1400" b="1" i="0" u="none" strike="noStrike" kern="1200" cap="none" spc="0" baseline="0" dirty="0">
              <a:solidFill>
                <a:srgbClr val="333F50"/>
              </a:solidFill>
              <a:uFillTx/>
              <a:latin typeface="Calibri"/>
            </a:endParaRPr>
          </a:p>
        </p:txBody>
      </p:sp>
      <p:graphicFrame>
        <p:nvGraphicFramePr>
          <p:cNvPr id="10" name="Diagram 9">
            <a:extLst>
              <a:ext uri="{FF2B5EF4-FFF2-40B4-BE49-F238E27FC236}">
                <a16:creationId xmlns:a16="http://schemas.microsoft.com/office/drawing/2014/main" id="{193B4B80-3C7B-4151-8111-67F76F8505F7}"/>
              </a:ext>
            </a:extLst>
          </p:cNvPr>
          <p:cNvGraphicFramePr/>
          <p:nvPr>
            <p:extLst>
              <p:ext uri="{D42A27DB-BD31-4B8C-83A1-F6EECF244321}">
                <p14:modId xmlns:p14="http://schemas.microsoft.com/office/powerpoint/2010/main" val="435879362"/>
              </p:ext>
            </p:extLst>
          </p:nvPr>
        </p:nvGraphicFramePr>
        <p:xfrm>
          <a:off x="2032000" y="608354"/>
          <a:ext cx="8128000" cy="34512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2" name="Diagram 11">
            <a:extLst>
              <a:ext uri="{FF2B5EF4-FFF2-40B4-BE49-F238E27FC236}">
                <a16:creationId xmlns:a16="http://schemas.microsoft.com/office/drawing/2014/main" id="{B52A9562-742A-4FF1-B0F1-15567859821A}"/>
              </a:ext>
            </a:extLst>
          </p:cNvPr>
          <p:cNvGraphicFramePr/>
          <p:nvPr>
            <p:extLst>
              <p:ext uri="{D42A27DB-BD31-4B8C-83A1-F6EECF244321}">
                <p14:modId xmlns:p14="http://schemas.microsoft.com/office/powerpoint/2010/main" val="2957699554"/>
              </p:ext>
            </p:extLst>
          </p:nvPr>
        </p:nvGraphicFramePr>
        <p:xfrm>
          <a:off x="2032000" y="3266430"/>
          <a:ext cx="8128000" cy="345126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043044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E2809D-1453-46A6-AEF6-62801F26C4AF}"/>
              </a:ext>
            </a:extLst>
          </p:cNvPr>
          <p:cNvSpPr txBox="1"/>
          <p:nvPr/>
        </p:nvSpPr>
        <p:spPr>
          <a:xfrm>
            <a:off x="291455" y="140309"/>
            <a:ext cx="5506012" cy="276999"/>
          </a:xfrm>
          <a:prstGeom prst="rect">
            <a:avLst/>
          </a:prstGeom>
          <a:noFill/>
        </p:spPr>
        <p:txBody>
          <a:bodyPr wrap="square" rtlCol="0">
            <a:spAutoFit/>
          </a:bodyPr>
          <a:lstStyle/>
          <a:p>
            <a:pPr>
              <a:spcAft>
                <a:spcPts val="0"/>
              </a:spcAft>
            </a:pPr>
            <a:r>
              <a:rPr lang="en-GB" sz="1200" b="1" dirty="0">
                <a:solidFill>
                  <a:srgbClr val="333F50"/>
                </a:solidFill>
                <a:latin typeface="Calibri" panose="020F0502020204030204" pitchFamily="34" charset="0"/>
              </a:rPr>
              <a:t>Life After Lockdown </a:t>
            </a:r>
            <a:r>
              <a:rPr lang="en-GB" sz="1200" dirty="0">
                <a:solidFill>
                  <a:srgbClr val="333F50"/>
                </a:solidFill>
                <a:latin typeface="Calibri" panose="020F0502020204030204" pitchFamily="34" charset="0"/>
              </a:rPr>
              <a:t>– Case study 3</a:t>
            </a:r>
            <a:endParaRPr lang="en-GB" sz="1200" dirty="0">
              <a:latin typeface="Times New Roman" panose="02020603050405020304" pitchFamily="18" charset="0"/>
              <a:ea typeface="Times New Roman" panose="02020603050405020304" pitchFamily="18" charset="0"/>
            </a:endParaRPr>
          </a:p>
        </p:txBody>
      </p:sp>
      <p:cxnSp>
        <p:nvCxnSpPr>
          <p:cNvPr id="5" name="Straight Connector 4">
            <a:extLst>
              <a:ext uri="{FF2B5EF4-FFF2-40B4-BE49-F238E27FC236}">
                <a16:creationId xmlns:a16="http://schemas.microsoft.com/office/drawing/2014/main" id="{68C51DED-BDE8-494F-97FA-AEDD95CB92FD}"/>
              </a:ext>
            </a:extLst>
          </p:cNvPr>
          <p:cNvCxnSpPr>
            <a:cxnSpLocks/>
          </p:cNvCxnSpPr>
          <p:nvPr/>
        </p:nvCxnSpPr>
        <p:spPr>
          <a:xfrm>
            <a:off x="291455" y="417308"/>
            <a:ext cx="11609090" cy="0"/>
          </a:xfrm>
          <a:prstGeom prst="line">
            <a:avLst/>
          </a:prstGeom>
          <a:ln w="190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2" name="TextBox 38">
            <a:extLst>
              <a:ext uri="{FF2B5EF4-FFF2-40B4-BE49-F238E27FC236}">
                <a16:creationId xmlns:a16="http://schemas.microsoft.com/office/drawing/2014/main" id="{A79613BA-62F3-476F-A88C-885E205EAA50}"/>
              </a:ext>
            </a:extLst>
          </p:cNvPr>
          <p:cNvSpPr txBox="1"/>
          <p:nvPr/>
        </p:nvSpPr>
        <p:spPr>
          <a:xfrm>
            <a:off x="10410699" y="76574"/>
            <a:ext cx="1489846" cy="3407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GB" sz="1200" dirty="0">
                <a:solidFill>
                  <a:srgbClr val="333F50"/>
                </a:solidFill>
                <a:latin typeface="Calibri"/>
              </a:rPr>
              <a:t>insight@lsdtb.org.uk</a:t>
            </a:r>
            <a:endParaRPr lang="en-GB" sz="1200" i="0" u="none" strike="noStrike" kern="1200" cap="none" spc="0" baseline="0" dirty="0">
              <a:solidFill>
                <a:srgbClr val="333F50"/>
              </a:solidFill>
              <a:uFillTx/>
              <a:latin typeface="Calibri"/>
            </a:endParaRPr>
          </a:p>
        </p:txBody>
      </p:sp>
      <p:sp>
        <p:nvSpPr>
          <p:cNvPr id="4" name="TextBox 38">
            <a:extLst>
              <a:ext uri="{FF2B5EF4-FFF2-40B4-BE49-F238E27FC236}">
                <a16:creationId xmlns:a16="http://schemas.microsoft.com/office/drawing/2014/main" id="{AFC4EC29-FED9-4AFE-A0AC-95592C2CC5CE}"/>
              </a:ext>
            </a:extLst>
          </p:cNvPr>
          <p:cNvSpPr txBox="1"/>
          <p:nvPr/>
        </p:nvSpPr>
        <p:spPr>
          <a:xfrm>
            <a:off x="291455" y="417308"/>
            <a:ext cx="1740546" cy="38209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GB" sz="1400" b="1" dirty="0">
                <a:solidFill>
                  <a:srgbClr val="333F50"/>
                </a:solidFill>
                <a:latin typeface="Calibri"/>
              </a:rPr>
              <a:t>Potential job loss</a:t>
            </a:r>
            <a:endParaRPr lang="en-GB" sz="1400" b="1" i="0" u="none" strike="noStrike" kern="1200" cap="none" spc="0" baseline="0" dirty="0">
              <a:solidFill>
                <a:srgbClr val="333F50"/>
              </a:solidFill>
              <a:uFillTx/>
              <a:latin typeface="Calibri"/>
            </a:endParaRPr>
          </a:p>
        </p:txBody>
      </p:sp>
      <p:graphicFrame>
        <p:nvGraphicFramePr>
          <p:cNvPr id="10" name="Diagram 9">
            <a:extLst>
              <a:ext uri="{FF2B5EF4-FFF2-40B4-BE49-F238E27FC236}">
                <a16:creationId xmlns:a16="http://schemas.microsoft.com/office/drawing/2014/main" id="{193B4B80-3C7B-4151-8111-67F76F8505F7}"/>
              </a:ext>
            </a:extLst>
          </p:cNvPr>
          <p:cNvGraphicFramePr/>
          <p:nvPr>
            <p:extLst>
              <p:ext uri="{D42A27DB-BD31-4B8C-83A1-F6EECF244321}">
                <p14:modId xmlns:p14="http://schemas.microsoft.com/office/powerpoint/2010/main" val="1969418928"/>
              </p:ext>
            </p:extLst>
          </p:nvPr>
        </p:nvGraphicFramePr>
        <p:xfrm>
          <a:off x="2032000" y="608354"/>
          <a:ext cx="8128000" cy="34512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2" name="Diagram 11">
            <a:extLst>
              <a:ext uri="{FF2B5EF4-FFF2-40B4-BE49-F238E27FC236}">
                <a16:creationId xmlns:a16="http://schemas.microsoft.com/office/drawing/2014/main" id="{B52A9562-742A-4FF1-B0F1-15567859821A}"/>
              </a:ext>
            </a:extLst>
          </p:cNvPr>
          <p:cNvGraphicFramePr/>
          <p:nvPr>
            <p:extLst>
              <p:ext uri="{D42A27DB-BD31-4B8C-83A1-F6EECF244321}">
                <p14:modId xmlns:p14="http://schemas.microsoft.com/office/powerpoint/2010/main" val="2540891676"/>
              </p:ext>
            </p:extLst>
          </p:nvPr>
        </p:nvGraphicFramePr>
        <p:xfrm>
          <a:off x="2032000" y="3266430"/>
          <a:ext cx="8128000" cy="345126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312755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E2809D-1453-46A6-AEF6-62801F26C4AF}"/>
              </a:ext>
            </a:extLst>
          </p:cNvPr>
          <p:cNvSpPr txBox="1"/>
          <p:nvPr/>
        </p:nvSpPr>
        <p:spPr>
          <a:xfrm>
            <a:off x="291455" y="140309"/>
            <a:ext cx="5506012" cy="276999"/>
          </a:xfrm>
          <a:prstGeom prst="rect">
            <a:avLst/>
          </a:prstGeom>
          <a:noFill/>
        </p:spPr>
        <p:txBody>
          <a:bodyPr wrap="square" rtlCol="0">
            <a:spAutoFit/>
          </a:bodyPr>
          <a:lstStyle/>
          <a:p>
            <a:pPr>
              <a:spcAft>
                <a:spcPts val="0"/>
              </a:spcAft>
            </a:pPr>
            <a:r>
              <a:rPr lang="en-GB" sz="1200" b="1" dirty="0">
                <a:solidFill>
                  <a:srgbClr val="333F50"/>
                </a:solidFill>
                <a:latin typeface="Calibri" panose="020F0502020204030204" pitchFamily="34" charset="0"/>
              </a:rPr>
              <a:t>Life After Lockdown </a:t>
            </a:r>
            <a:r>
              <a:rPr lang="en-GB" sz="1200" dirty="0">
                <a:solidFill>
                  <a:srgbClr val="333F50"/>
                </a:solidFill>
                <a:latin typeface="Calibri" panose="020F0502020204030204" pitchFamily="34" charset="0"/>
              </a:rPr>
              <a:t>– Case study 4</a:t>
            </a:r>
            <a:endParaRPr lang="en-GB" sz="1200" dirty="0">
              <a:latin typeface="Times New Roman" panose="02020603050405020304" pitchFamily="18" charset="0"/>
              <a:ea typeface="Times New Roman" panose="02020603050405020304" pitchFamily="18" charset="0"/>
            </a:endParaRPr>
          </a:p>
        </p:txBody>
      </p:sp>
      <p:cxnSp>
        <p:nvCxnSpPr>
          <p:cNvPr id="5" name="Straight Connector 4">
            <a:extLst>
              <a:ext uri="{FF2B5EF4-FFF2-40B4-BE49-F238E27FC236}">
                <a16:creationId xmlns:a16="http://schemas.microsoft.com/office/drawing/2014/main" id="{68C51DED-BDE8-494F-97FA-AEDD95CB92FD}"/>
              </a:ext>
            </a:extLst>
          </p:cNvPr>
          <p:cNvCxnSpPr>
            <a:cxnSpLocks/>
          </p:cNvCxnSpPr>
          <p:nvPr/>
        </p:nvCxnSpPr>
        <p:spPr>
          <a:xfrm>
            <a:off x="291455" y="417308"/>
            <a:ext cx="11609090" cy="0"/>
          </a:xfrm>
          <a:prstGeom prst="line">
            <a:avLst/>
          </a:prstGeom>
          <a:ln w="190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2" name="TextBox 38">
            <a:extLst>
              <a:ext uri="{FF2B5EF4-FFF2-40B4-BE49-F238E27FC236}">
                <a16:creationId xmlns:a16="http://schemas.microsoft.com/office/drawing/2014/main" id="{A79613BA-62F3-476F-A88C-885E205EAA50}"/>
              </a:ext>
            </a:extLst>
          </p:cNvPr>
          <p:cNvSpPr txBox="1"/>
          <p:nvPr/>
        </p:nvSpPr>
        <p:spPr>
          <a:xfrm>
            <a:off x="10410699" y="76574"/>
            <a:ext cx="1489846" cy="3407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GB" sz="1200" dirty="0">
                <a:solidFill>
                  <a:srgbClr val="333F50"/>
                </a:solidFill>
                <a:latin typeface="Calibri"/>
              </a:rPr>
              <a:t>insight@lsdtb.org.uk</a:t>
            </a:r>
            <a:endParaRPr lang="en-GB" sz="1200" i="0" u="none" strike="noStrike" kern="1200" cap="none" spc="0" baseline="0" dirty="0">
              <a:solidFill>
                <a:srgbClr val="333F50"/>
              </a:solidFill>
              <a:uFillTx/>
              <a:latin typeface="Calibri"/>
            </a:endParaRPr>
          </a:p>
        </p:txBody>
      </p:sp>
      <p:sp>
        <p:nvSpPr>
          <p:cNvPr id="4" name="TextBox 38">
            <a:extLst>
              <a:ext uri="{FF2B5EF4-FFF2-40B4-BE49-F238E27FC236}">
                <a16:creationId xmlns:a16="http://schemas.microsoft.com/office/drawing/2014/main" id="{AFC4EC29-FED9-4AFE-A0AC-95592C2CC5CE}"/>
              </a:ext>
            </a:extLst>
          </p:cNvPr>
          <p:cNvSpPr txBox="1"/>
          <p:nvPr/>
        </p:nvSpPr>
        <p:spPr>
          <a:xfrm>
            <a:off x="291454" y="417308"/>
            <a:ext cx="3410533" cy="38209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GB" sz="1400" b="1" dirty="0">
                <a:solidFill>
                  <a:srgbClr val="333F50"/>
                </a:solidFill>
                <a:latin typeface="Calibri"/>
              </a:rPr>
              <a:t>Health conditions and family commitments  </a:t>
            </a:r>
            <a:endParaRPr lang="en-GB" sz="1400" b="1" i="0" u="none" strike="noStrike" kern="1200" cap="none" spc="0" baseline="0" dirty="0">
              <a:solidFill>
                <a:srgbClr val="333F50"/>
              </a:solidFill>
              <a:uFillTx/>
              <a:latin typeface="Calibri"/>
            </a:endParaRPr>
          </a:p>
        </p:txBody>
      </p:sp>
      <p:graphicFrame>
        <p:nvGraphicFramePr>
          <p:cNvPr id="10" name="Diagram 9">
            <a:extLst>
              <a:ext uri="{FF2B5EF4-FFF2-40B4-BE49-F238E27FC236}">
                <a16:creationId xmlns:a16="http://schemas.microsoft.com/office/drawing/2014/main" id="{193B4B80-3C7B-4151-8111-67F76F8505F7}"/>
              </a:ext>
            </a:extLst>
          </p:cNvPr>
          <p:cNvGraphicFramePr/>
          <p:nvPr>
            <p:extLst>
              <p:ext uri="{D42A27DB-BD31-4B8C-83A1-F6EECF244321}">
                <p14:modId xmlns:p14="http://schemas.microsoft.com/office/powerpoint/2010/main" val="186181052"/>
              </p:ext>
            </p:extLst>
          </p:nvPr>
        </p:nvGraphicFramePr>
        <p:xfrm>
          <a:off x="2032000" y="608354"/>
          <a:ext cx="8128000" cy="34512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2" name="Diagram 11">
            <a:extLst>
              <a:ext uri="{FF2B5EF4-FFF2-40B4-BE49-F238E27FC236}">
                <a16:creationId xmlns:a16="http://schemas.microsoft.com/office/drawing/2014/main" id="{B52A9562-742A-4FF1-B0F1-15567859821A}"/>
              </a:ext>
            </a:extLst>
          </p:cNvPr>
          <p:cNvGraphicFramePr/>
          <p:nvPr>
            <p:extLst>
              <p:ext uri="{D42A27DB-BD31-4B8C-83A1-F6EECF244321}">
                <p14:modId xmlns:p14="http://schemas.microsoft.com/office/powerpoint/2010/main" val="1991214876"/>
              </p:ext>
            </p:extLst>
          </p:nvPr>
        </p:nvGraphicFramePr>
        <p:xfrm>
          <a:off x="2032000" y="3266430"/>
          <a:ext cx="8128000" cy="345126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201521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E2809D-1453-46A6-AEF6-62801F26C4AF}"/>
              </a:ext>
            </a:extLst>
          </p:cNvPr>
          <p:cNvSpPr txBox="1"/>
          <p:nvPr/>
        </p:nvSpPr>
        <p:spPr>
          <a:xfrm>
            <a:off x="291455" y="140309"/>
            <a:ext cx="5506012" cy="276999"/>
          </a:xfrm>
          <a:prstGeom prst="rect">
            <a:avLst/>
          </a:prstGeom>
          <a:noFill/>
        </p:spPr>
        <p:txBody>
          <a:bodyPr wrap="square" rtlCol="0">
            <a:spAutoFit/>
          </a:bodyPr>
          <a:lstStyle/>
          <a:p>
            <a:pPr>
              <a:spcAft>
                <a:spcPts val="0"/>
              </a:spcAft>
            </a:pPr>
            <a:r>
              <a:rPr lang="en-GB" sz="1200" b="1" dirty="0">
                <a:solidFill>
                  <a:srgbClr val="333F50"/>
                </a:solidFill>
                <a:latin typeface="Calibri" panose="020F0502020204030204" pitchFamily="34" charset="0"/>
              </a:rPr>
              <a:t>Life After Lockdown </a:t>
            </a:r>
            <a:r>
              <a:rPr lang="en-GB" sz="1200" dirty="0">
                <a:solidFill>
                  <a:srgbClr val="333F50"/>
                </a:solidFill>
                <a:latin typeface="Calibri" panose="020F0502020204030204" pitchFamily="34" charset="0"/>
              </a:rPr>
              <a:t>– Case study 5</a:t>
            </a:r>
            <a:endParaRPr lang="en-GB" sz="1200" dirty="0">
              <a:latin typeface="Times New Roman" panose="02020603050405020304" pitchFamily="18" charset="0"/>
              <a:ea typeface="Times New Roman" panose="02020603050405020304" pitchFamily="18" charset="0"/>
            </a:endParaRPr>
          </a:p>
        </p:txBody>
      </p:sp>
      <p:cxnSp>
        <p:nvCxnSpPr>
          <p:cNvPr id="5" name="Straight Connector 4">
            <a:extLst>
              <a:ext uri="{FF2B5EF4-FFF2-40B4-BE49-F238E27FC236}">
                <a16:creationId xmlns:a16="http://schemas.microsoft.com/office/drawing/2014/main" id="{68C51DED-BDE8-494F-97FA-AEDD95CB92FD}"/>
              </a:ext>
            </a:extLst>
          </p:cNvPr>
          <p:cNvCxnSpPr>
            <a:cxnSpLocks/>
          </p:cNvCxnSpPr>
          <p:nvPr/>
        </p:nvCxnSpPr>
        <p:spPr>
          <a:xfrm>
            <a:off x="291455" y="417308"/>
            <a:ext cx="11609090" cy="0"/>
          </a:xfrm>
          <a:prstGeom prst="line">
            <a:avLst/>
          </a:prstGeom>
          <a:ln w="190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2" name="TextBox 38">
            <a:extLst>
              <a:ext uri="{FF2B5EF4-FFF2-40B4-BE49-F238E27FC236}">
                <a16:creationId xmlns:a16="http://schemas.microsoft.com/office/drawing/2014/main" id="{A79613BA-62F3-476F-A88C-885E205EAA50}"/>
              </a:ext>
            </a:extLst>
          </p:cNvPr>
          <p:cNvSpPr txBox="1"/>
          <p:nvPr/>
        </p:nvSpPr>
        <p:spPr>
          <a:xfrm>
            <a:off x="10410699" y="76574"/>
            <a:ext cx="1489846" cy="3407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GB" sz="1200" dirty="0">
                <a:solidFill>
                  <a:srgbClr val="333F50"/>
                </a:solidFill>
                <a:latin typeface="Calibri"/>
              </a:rPr>
              <a:t>insight@lsdtb.org.uk</a:t>
            </a:r>
            <a:endParaRPr lang="en-GB" sz="1200" i="0" u="none" strike="noStrike" kern="1200" cap="none" spc="0" baseline="0" dirty="0">
              <a:solidFill>
                <a:srgbClr val="333F50"/>
              </a:solidFill>
              <a:uFillTx/>
              <a:latin typeface="Calibri"/>
            </a:endParaRPr>
          </a:p>
        </p:txBody>
      </p:sp>
      <p:sp>
        <p:nvSpPr>
          <p:cNvPr id="4" name="TextBox 38">
            <a:extLst>
              <a:ext uri="{FF2B5EF4-FFF2-40B4-BE49-F238E27FC236}">
                <a16:creationId xmlns:a16="http://schemas.microsoft.com/office/drawing/2014/main" id="{AFC4EC29-FED9-4AFE-A0AC-95592C2CC5CE}"/>
              </a:ext>
            </a:extLst>
          </p:cNvPr>
          <p:cNvSpPr txBox="1"/>
          <p:nvPr/>
        </p:nvSpPr>
        <p:spPr>
          <a:xfrm>
            <a:off x="291454" y="417308"/>
            <a:ext cx="3561455" cy="38209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GB" sz="1400" b="1" dirty="0">
                <a:solidFill>
                  <a:srgbClr val="333F50"/>
                </a:solidFill>
                <a:latin typeface="Calibri"/>
              </a:rPr>
              <a:t>Small business owner worried about her staff</a:t>
            </a:r>
            <a:endParaRPr lang="en-GB" sz="1400" b="1" i="0" u="none" strike="noStrike" kern="1200" cap="none" spc="0" baseline="0" dirty="0">
              <a:solidFill>
                <a:srgbClr val="333F50"/>
              </a:solidFill>
              <a:uFillTx/>
              <a:latin typeface="Calibri"/>
            </a:endParaRPr>
          </a:p>
        </p:txBody>
      </p:sp>
      <p:graphicFrame>
        <p:nvGraphicFramePr>
          <p:cNvPr id="10" name="Diagram 9">
            <a:extLst>
              <a:ext uri="{FF2B5EF4-FFF2-40B4-BE49-F238E27FC236}">
                <a16:creationId xmlns:a16="http://schemas.microsoft.com/office/drawing/2014/main" id="{193B4B80-3C7B-4151-8111-67F76F8505F7}"/>
              </a:ext>
            </a:extLst>
          </p:cNvPr>
          <p:cNvGraphicFramePr/>
          <p:nvPr>
            <p:extLst>
              <p:ext uri="{D42A27DB-BD31-4B8C-83A1-F6EECF244321}">
                <p14:modId xmlns:p14="http://schemas.microsoft.com/office/powerpoint/2010/main" val="3664758678"/>
              </p:ext>
            </p:extLst>
          </p:nvPr>
        </p:nvGraphicFramePr>
        <p:xfrm>
          <a:off x="2032000" y="608354"/>
          <a:ext cx="8128000" cy="34512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2" name="Diagram 11">
            <a:extLst>
              <a:ext uri="{FF2B5EF4-FFF2-40B4-BE49-F238E27FC236}">
                <a16:creationId xmlns:a16="http://schemas.microsoft.com/office/drawing/2014/main" id="{B52A9562-742A-4FF1-B0F1-15567859821A}"/>
              </a:ext>
            </a:extLst>
          </p:cNvPr>
          <p:cNvGraphicFramePr/>
          <p:nvPr>
            <p:extLst>
              <p:ext uri="{D42A27DB-BD31-4B8C-83A1-F6EECF244321}">
                <p14:modId xmlns:p14="http://schemas.microsoft.com/office/powerpoint/2010/main" val="2198971965"/>
              </p:ext>
            </p:extLst>
          </p:nvPr>
        </p:nvGraphicFramePr>
        <p:xfrm>
          <a:off x="2032000" y="3266430"/>
          <a:ext cx="8128000" cy="345126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455599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E2809D-1453-46A6-AEF6-62801F26C4AF}"/>
              </a:ext>
            </a:extLst>
          </p:cNvPr>
          <p:cNvSpPr txBox="1"/>
          <p:nvPr/>
        </p:nvSpPr>
        <p:spPr>
          <a:xfrm>
            <a:off x="291455" y="140309"/>
            <a:ext cx="5506012" cy="276999"/>
          </a:xfrm>
          <a:prstGeom prst="rect">
            <a:avLst/>
          </a:prstGeom>
          <a:noFill/>
        </p:spPr>
        <p:txBody>
          <a:bodyPr wrap="square" rtlCol="0">
            <a:spAutoFit/>
          </a:bodyPr>
          <a:lstStyle/>
          <a:p>
            <a:pPr>
              <a:spcAft>
                <a:spcPts val="0"/>
              </a:spcAft>
            </a:pPr>
            <a:r>
              <a:rPr lang="en-GB" sz="1200" b="1" dirty="0">
                <a:solidFill>
                  <a:srgbClr val="333F50"/>
                </a:solidFill>
                <a:latin typeface="Calibri" panose="020F0502020204030204" pitchFamily="34" charset="0"/>
              </a:rPr>
              <a:t>Life After Lockdown </a:t>
            </a:r>
            <a:r>
              <a:rPr lang="en-GB" sz="1200" dirty="0">
                <a:solidFill>
                  <a:srgbClr val="333F50"/>
                </a:solidFill>
                <a:latin typeface="Calibri" panose="020F0502020204030204" pitchFamily="34" charset="0"/>
              </a:rPr>
              <a:t>– Case study 6</a:t>
            </a:r>
            <a:endParaRPr lang="en-GB" sz="1200" dirty="0">
              <a:latin typeface="Times New Roman" panose="02020603050405020304" pitchFamily="18" charset="0"/>
              <a:ea typeface="Times New Roman" panose="02020603050405020304" pitchFamily="18" charset="0"/>
            </a:endParaRPr>
          </a:p>
        </p:txBody>
      </p:sp>
      <p:cxnSp>
        <p:nvCxnSpPr>
          <p:cNvPr id="5" name="Straight Connector 4">
            <a:extLst>
              <a:ext uri="{FF2B5EF4-FFF2-40B4-BE49-F238E27FC236}">
                <a16:creationId xmlns:a16="http://schemas.microsoft.com/office/drawing/2014/main" id="{68C51DED-BDE8-494F-97FA-AEDD95CB92FD}"/>
              </a:ext>
            </a:extLst>
          </p:cNvPr>
          <p:cNvCxnSpPr>
            <a:cxnSpLocks/>
          </p:cNvCxnSpPr>
          <p:nvPr/>
        </p:nvCxnSpPr>
        <p:spPr>
          <a:xfrm>
            <a:off x="291455" y="417308"/>
            <a:ext cx="11609090" cy="0"/>
          </a:xfrm>
          <a:prstGeom prst="line">
            <a:avLst/>
          </a:prstGeom>
          <a:ln w="190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2" name="TextBox 38">
            <a:extLst>
              <a:ext uri="{FF2B5EF4-FFF2-40B4-BE49-F238E27FC236}">
                <a16:creationId xmlns:a16="http://schemas.microsoft.com/office/drawing/2014/main" id="{A79613BA-62F3-476F-A88C-885E205EAA50}"/>
              </a:ext>
            </a:extLst>
          </p:cNvPr>
          <p:cNvSpPr txBox="1"/>
          <p:nvPr/>
        </p:nvSpPr>
        <p:spPr>
          <a:xfrm>
            <a:off x="10410699" y="76574"/>
            <a:ext cx="1489846" cy="3407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GB" sz="1200" dirty="0">
                <a:solidFill>
                  <a:srgbClr val="333F50"/>
                </a:solidFill>
                <a:latin typeface="Calibri"/>
              </a:rPr>
              <a:t>insight@lsdtb.org.uk</a:t>
            </a:r>
            <a:endParaRPr lang="en-GB" sz="1200" i="0" u="none" strike="noStrike" kern="1200" cap="none" spc="0" baseline="0" dirty="0">
              <a:solidFill>
                <a:srgbClr val="333F50"/>
              </a:solidFill>
              <a:uFillTx/>
              <a:latin typeface="Calibri"/>
            </a:endParaRPr>
          </a:p>
        </p:txBody>
      </p:sp>
      <p:sp>
        <p:nvSpPr>
          <p:cNvPr id="4" name="TextBox 38">
            <a:extLst>
              <a:ext uri="{FF2B5EF4-FFF2-40B4-BE49-F238E27FC236}">
                <a16:creationId xmlns:a16="http://schemas.microsoft.com/office/drawing/2014/main" id="{AFC4EC29-FED9-4AFE-A0AC-95592C2CC5CE}"/>
              </a:ext>
            </a:extLst>
          </p:cNvPr>
          <p:cNvSpPr txBox="1"/>
          <p:nvPr/>
        </p:nvSpPr>
        <p:spPr>
          <a:xfrm>
            <a:off x="291454" y="417308"/>
            <a:ext cx="3561455" cy="38209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GB" sz="1400" b="1" dirty="0">
                <a:solidFill>
                  <a:srgbClr val="333F50"/>
                </a:solidFill>
                <a:latin typeface="Calibri"/>
              </a:rPr>
              <a:t>Fearful of leaving the house</a:t>
            </a:r>
            <a:endParaRPr lang="en-GB" sz="1400" b="1" i="0" u="none" strike="noStrike" kern="1200" cap="none" spc="0" baseline="0" dirty="0">
              <a:solidFill>
                <a:srgbClr val="333F50"/>
              </a:solidFill>
              <a:uFillTx/>
              <a:latin typeface="Calibri"/>
            </a:endParaRPr>
          </a:p>
        </p:txBody>
      </p:sp>
      <p:graphicFrame>
        <p:nvGraphicFramePr>
          <p:cNvPr id="10" name="Diagram 9">
            <a:extLst>
              <a:ext uri="{FF2B5EF4-FFF2-40B4-BE49-F238E27FC236}">
                <a16:creationId xmlns:a16="http://schemas.microsoft.com/office/drawing/2014/main" id="{193B4B80-3C7B-4151-8111-67F76F8505F7}"/>
              </a:ext>
            </a:extLst>
          </p:cNvPr>
          <p:cNvGraphicFramePr/>
          <p:nvPr>
            <p:extLst>
              <p:ext uri="{D42A27DB-BD31-4B8C-83A1-F6EECF244321}">
                <p14:modId xmlns:p14="http://schemas.microsoft.com/office/powerpoint/2010/main" val="3274955003"/>
              </p:ext>
            </p:extLst>
          </p:nvPr>
        </p:nvGraphicFramePr>
        <p:xfrm>
          <a:off x="2032000" y="608354"/>
          <a:ext cx="8128000" cy="34512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2" name="Diagram 11">
            <a:extLst>
              <a:ext uri="{FF2B5EF4-FFF2-40B4-BE49-F238E27FC236}">
                <a16:creationId xmlns:a16="http://schemas.microsoft.com/office/drawing/2014/main" id="{B52A9562-742A-4FF1-B0F1-15567859821A}"/>
              </a:ext>
            </a:extLst>
          </p:cNvPr>
          <p:cNvGraphicFramePr/>
          <p:nvPr>
            <p:extLst>
              <p:ext uri="{D42A27DB-BD31-4B8C-83A1-F6EECF244321}">
                <p14:modId xmlns:p14="http://schemas.microsoft.com/office/powerpoint/2010/main" val="709983296"/>
              </p:ext>
            </p:extLst>
          </p:nvPr>
        </p:nvGraphicFramePr>
        <p:xfrm>
          <a:off x="2032000" y="3266430"/>
          <a:ext cx="8128000" cy="345126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601796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E2809D-1453-46A6-AEF6-62801F26C4AF}"/>
              </a:ext>
            </a:extLst>
          </p:cNvPr>
          <p:cNvSpPr txBox="1"/>
          <p:nvPr/>
        </p:nvSpPr>
        <p:spPr>
          <a:xfrm>
            <a:off x="291455" y="140309"/>
            <a:ext cx="5506012" cy="276999"/>
          </a:xfrm>
          <a:prstGeom prst="rect">
            <a:avLst/>
          </a:prstGeom>
          <a:noFill/>
        </p:spPr>
        <p:txBody>
          <a:bodyPr wrap="square" rtlCol="0">
            <a:spAutoFit/>
          </a:bodyPr>
          <a:lstStyle/>
          <a:p>
            <a:pPr>
              <a:spcAft>
                <a:spcPts val="0"/>
              </a:spcAft>
            </a:pPr>
            <a:r>
              <a:rPr lang="en-GB" sz="1200" b="1" dirty="0">
                <a:solidFill>
                  <a:srgbClr val="333F50"/>
                </a:solidFill>
                <a:latin typeface="Calibri" panose="020F0502020204030204" pitchFamily="34" charset="0"/>
              </a:rPr>
              <a:t>Life After Lockdown </a:t>
            </a:r>
            <a:r>
              <a:rPr lang="en-GB" sz="1200" dirty="0">
                <a:solidFill>
                  <a:srgbClr val="333F50"/>
                </a:solidFill>
                <a:latin typeface="Calibri" panose="020F0502020204030204" pitchFamily="34" charset="0"/>
              </a:rPr>
              <a:t>– Case study 7</a:t>
            </a:r>
            <a:endParaRPr lang="en-GB" sz="1200" dirty="0">
              <a:latin typeface="Times New Roman" panose="02020603050405020304" pitchFamily="18" charset="0"/>
              <a:ea typeface="Times New Roman" panose="02020603050405020304" pitchFamily="18" charset="0"/>
            </a:endParaRPr>
          </a:p>
        </p:txBody>
      </p:sp>
      <p:cxnSp>
        <p:nvCxnSpPr>
          <p:cNvPr id="5" name="Straight Connector 4">
            <a:extLst>
              <a:ext uri="{FF2B5EF4-FFF2-40B4-BE49-F238E27FC236}">
                <a16:creationId xmlns:a16="http://schemas.microsoft.com/office/drawing/2014/main" id="{68C51DED-BDE8-494F-97FA-AEDD95CB92FD}"/>
              </a:ext>
            </a:extLst>
          </p:cNvPr>
          <p:cNvCxnSpPr>
            <a:cxnSpLocks/>
          </p:cNvCxnSpPr>
          <p:nvPr/>
        </p:nvCxnSpPr>
        <p:spPr>
          <a:xfrm>
            <a:off x="291455" y="417308"/>
            <a:ext cx="11609090" cy="0"/>
          </a:xfrm>
          <a:prstGeom prst="line">
            <a:avLst/>
          </a:prstGeom>
          <a:ln w="190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2" name="TextBox 38">
            <a:extLst>
              <a:ext uri="{FF2B5EF4-FFF2-40B4-BE49-F238E27FC236}">
                <a16:creationId xmlns:a16="http://schemas.microsoft.com/office/drawing/2014/main" id="{A79613BA-62F3-476F-A88C-885E205EAA50}"/>
              </a:ext>
            </a:extLst>
          </p:cNvPr>
          <p:cNvSpPr txBox="1"/>
          <p:nvPr/>
        </p:nvSpPr>
        <p:spPr>
          <a:xfrm>
            <a:off x="10410699" y="76574"/>
            <a:ext cx="1489846" cy="3407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GB" sz="1200" dirty="0">
                <a:solidFill>
                  <a:srgbClr val="333F50"/>
                </a:solidFill>
                <a:latin typeface="Calibri"/>
              </a:rPr>
              <a:t>insight@lsdtb.org.uk</a:t>
            </a:r>
            <a:endParaRPr lang="en-GB" sz="1200" i="0" u="none" strike="noStrike" kern="1200" cap="none" spc="0" baseline="0" dirty="0">
              <a:solidFill>
                <a:srgbClr val="333F50"/>
              </a:solidFill>
              <a:uFillTx/>
              <a:latin typeface="Calibri"/>
            </a:endParaRPr>
          </a:p>
        </p:txBody>
      </p:sp>
      <p:sp>
        <p:nvSpPr>
          <p:cNvPr id="4" name="TextBox 38">
            <a:extLst>
              <a:ext uri="{FF2B5EF4-FFF2-40B4-BE49-F238E27FC236}">
                <a16:creationId xmlns:a16="http://schemas.microsoft.com/office/drawing/2014/main" id="{AFC4EC29-FED9-4AFE-A0AC-95592C2CC5CE}"/>
              </a:ext>
            </a:extLst>
          </p:cNvPr>
          <p:cNvSpPr txBox="1"/>
          <p:nvPr/>
        </p:nvSpPr>
        <p:spPr>
          <a:xfrm>
            <a:off x="291454" y="417308"/>
            <a:ext cx="3561455" cy="38209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GB" sz="1400" b="1" dirty="0">
                <a:solidFill>
                  <a:srgbClr val="333F50"/>
                </a:solidFill>
                <a:latin typeface="Calibri"/>
              </a:rPr>
              <a:t>Breathing space coming to an end</a:t>
            </a:r>
            <a:endParaRPr lang="en-GB" sz="1400" b="1" i="0" u="none" strike="noStrike" kern="1200" cap="none" spc="0" baseline="0" dirty="0">
              <a:solidFill>
                <a:srgbClr val="333F50"/>
              </a:solidFill>
              <a:uFillTx/>
              <a:latin typeface="Calibri"/>
            </a:endParaRPr>
          </a:p>
        </p:txBody>
      </p:sp>
      <p:graphicFrame>
        <p:nvGraphicFramePr>
          <p:cNvPr id="10" name="Diagram 9">
            <a:extLst>
              <a:ext uri="{FF2B5EF4-FFF2-40B4-BE49-F238E27FC236}">
                <a16:creationId xmlns:a16="http://schemas.microsoft.com/office/drawing/2014/main" id="{193B4B80-3C7B-4151-8111-67F76F8505F7}"/>
              </a:ext>
            </a:extLst>
          </p:cNvPr>
          <p:cNvGraphicFramePr/>
          <p:nvPr>
            <p:extLst>
              <p:ext uri="{D42A27DB-BD31-4B8C-83A1-F6EECF244321}">
                <p14:modId xmlns:p14="http://schemas.microsoft.com/office/powerpoint/2010/main" val="3106634346"/>
              </p:ext>
            </p:extLst>
          </p:nvPr>
        </p:nvGraphicFramePr>
        <p:xfrm>
          <a:off x="2032000" y="608354"/>
          <a:ext cx="8128000" cy="34512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2" name="Diagram 11">
            <a:extLst>
              <a:ext uri="{FF2B5EF4-FFF2-40B4-BE49-F238E27FC236}">
                <a16:creationId xmlns:a16="http://schemas.microsoft.com/office/drawing/2014/main" id="{B52A9562-742A-4FF1-B0F1-15567859821A}"/>
              </a:ext>
            </a:extLst>
          </p:cNvPr>
          <p:cNvGraphicFramePr/>
          <p:nvPr>
            <p:extLst>
              <p:ext uri="{D42A27DB-BD31-4B8C-83A1-F6EECF244321}">
                <p14:modId xmlns:p14="http://schemas.microsoft.com/office/powerpoint/2010/main" val="676518578"/>
              </p:ext>
            </p:extLst>
          </p:nvPr>
        </p:nvGraphicFramePr>
        <p:xfrm>
          <a:off x="2032000" y="3266430"/>
          <a:ext cx="8128000" cy="345126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959258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E2809D-1453-46A6-AEF6-62801F26C4AF}"/>
              </a:ext>
            </a:extLst>
          </p:cNvPr>
          <p:cNvSpPr txBox="1"/>
          <p:nvPr/>
        </p:nvSpPr>
        <p:spPr>
          <a:xfrm>
            <a:off x="291455" y="140309"/>
            <a:ext cx="5506012" cy="276999"/>
          </a:xfrm>
          <a:prstGeom prst="rect">
            <a:avLst/>
          </a:prstGeom>
          <a:noFill/>
        </p:spPr>
        <p:txBody>
          <a:bodyPr wrap="square" rtlCol="0">
            <a:spAutoFit/>
          </a:bodyPr>
          <a:lstStyle/>
          <a:p>
            <a:pPr>
              <a:spcAft>
                <a:spcPts val="0"/>
              </a:spcAft>
            </a:pPr>
            <a:r>
              <a:rPr lang="en-GB" sz="1200" b="1" dirty="0">
                <a:solidFill>
                  <a:srgbClr val="333F50"/>
                </a:solidFill>
                <a:latin typeface="Calibri" panose="020F0502020204030204" pitchFamily="34" charset="0"/>
              </a:rPr>
              <a:t>Life After Lockdown </a:t>
            </a:r>
            <a:r>
              <a:rPr lang="en-GB" sz="1200" dirty="0">
                <a:solidFill>
                  <a:srgbClr val="333F50"/>
                </a:solidFill>
                <a:latin typeface="Calibri" panose="020F0502020204030204" pitchFamily="34" charset="0"/>
              </a:rPr>
              <a:t>– Case study 8</a:t>
            </a:r>
            <a:endParaRPr lang="en-GB" sz="1200" dirty="0">
              <a:latin typeface="Times New Roman" panose="02020603050405020304" pitchFamily="18" charset="0"/>
              <a:ea typeface="Times New Roman" panose="02020603050405020304" pitchFamily="18" charset="0"/>
            </a:endParaRPr>
          </a:p>
        </p:txBody>
      </p:sp>
      <p:cxnSp>
        <p:nvCxnSpPr>
          <p:cNvPr id="5" name="Straight Connector 4">
            <a:extLst>
              <a:ext uri="{FF2B5EF4-FFF2-40B4-BE49-F238E27FC236}">
                <a16:creationId xmlns:a16="http://schemas.microsoft.com/office/drawing/2014/main" id="{68C51DED-BDE8-494F-97FA-AEDD95CB92FD}"/>
              </a:ext>
            </a:extLst>
          </p:cNvPr>
          <p:cNvCxnSpPr>
            <a:cxnSpLocks/>
          </p:cNvCxnSpPr>
          <p:nvPr/>
        </p:nvCxnSpPr>
        <p:spPr>
          <a:xfrm>
            <a:off x="291455" y="417308"/>
            <a:ext cx="11609090" cy="0"/>
          </a:xfrm>
          <a:prstGeom prst="line">
            <a:avLst/>
          </a:prstGeom>
          <a:ln w="190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2" name="TextBox 38">
            <a:extLst>
              <a:ext uri="{FF2B5EF4-FFF2-40B4-BE49-F238E27FC236}">
                <a16:creationId xmlns:a16="http://schemas.microsoft.com/office/drawing/2014/main" id="{A79613BA-62F3-476F-A88C-885E205EAA50}"/>
              </a:ext>
            </a:extLst>
          </p:cNvPr>
          <p:cNvSpPr txBox="1"/>
          <p:nvPr/>
        </p:nvSpPr>
        <p:spPr>
          <a:xfrm>
            <a:off x="10410699" y="76574"/>
            <a:ext cx="1489846" cy="3407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GB" sz="1200" dirty="0">
                <a:solidFill>
                  <a:srgbClr val="333F50"/>
                </a:solidFill>
                <a:latin typeface="Calibri"/>
              </a:rPr>
              <a:t>insight@lsdtb.org.uk</a:t>
            </a:r>
            <a:endParaRPr lang="en-GB" sz="1200" i="0" u="none" strike="noStrike" kern="1200" cap="none" spc="0" baseline="0" dirty="0">
              <a:solidFill>
                <a:srgbClr val="333F50"/>
              </a:solidFill>
              <a:uFillTx/>
              <a:latin typeface="Calibri"/>
            </a:endParaRPr>
          </a:p>
        </p:txBody>
      </p:sp>
      <p:sp>
        <p:nvSpPr>
          <p:cNvPr id="4" name="TextBox 38">
            <a:extLst>
              <a:ext uri="{FF2B5EF4-FFF2-40B4-BE49-F238E27FC236}">
                <a16:creationId xmlns:a16="http://schemas.microsoft.com/office/drawing/2014/main" id="{AFC4EC29-FED9-4AFE-A0AC-95592C2CC5CE}"/>
              </a:ext>
            </a:extLst>
          </p:cNvPr>
          <p:cNvSpPr txBox="1"/>
          <p:nvPr/>
        </p:nvSpPr>
        <p:spPr>
          <a:xfrm>
            <a:off x="291454" y="417308"/>
            <a:ext cx="3561455" cy="38209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GB" sz="1400" b="1" dirty="0">
                <a:solidFill>
                  <a:srgbClr val="333F50"/>
                </a:solidFill>
                <a:latin typeface="Calibri"/>
              </a:rPr>
              <a:t>Bereavement during Coronavirus</a:t>
            </a:r>
            <a:endParaRPr lang="en-GB" sz="1400" b="1" i="0" u="none" strike="noStrike" kern="1200" cap="none" spc="0" baseline="0" dirty="0">
              <a:solidFill>
                <a:srgbClr val="333F50"/>
              </a:solidFill>
              <a:uFillTx/>
              <a:latin typeface="Calibri"/>
            </a:endParaRPr>
          </a:p>
        </p:txBody>
      </p:sp>
      <p:graphicFrame>
        <p:nvGraphicFramePr>
          <p:cNvPr id="10" name="Diagram 9">
            <a:extLst>
              <a:ext uri="{FF2B5EF4-FFF2-40B4-BE49-F238E27FC236}">
                <a16:creationId xmlns:a16="http://schemas.microsoft.com/office/drawing/2014/main" id="{193B4B80-3C7B-4151-8111-67F76F8505F7}"/>
              </a:ext>
            </a:extLst>
          </p:cNvPr>
          <p:cNvGraphicFramePr/>
          <p:nvPr>
            <p:extLst>
              <p:ext uri="{D42A27DB-BD31-4B8C-83A1-F6EECF244321}">
                <p14:modId xmlns:p14="http://schemas.microsoft.com/office/powerpoint/2010/main" val="3022666503"/>
              </p:ext>
            </p:extLst>
          </p:nvPr>
        </p:nvGraphicFramePr>
        <p:xfrm>
          <a:off x="2032000" y="608354"/>
          <a:ext cx="8128000" cy="34512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2" name="Diagram 11">
            <a:extLst>
              <a:ext uri="{FF2B5EF4-FFF2-40B4-BE49-F238E27FC236}">
                <a16:creationId xmlns:a16="http://schemas.microsoft.com/office/drawing/2014/main" id="{B52A9562-742A-4FF1-B0F1-15567859821A}"/>
              </a:ext>
            </a:extLst>
          </p:cNvPr>
          <p:cNvGraphicFramePr/>
          <p:nvPr>
            <p:extLst>
              <p:ext uri="{D42A27DB-BD31-4B8C-83A1-F6EECF244321}">
                <p14:modId xmlns:p14="http://schemas.microsoft.com/office/powerpoint/2010/main" val="1152537728"/>
              </p:ext>
            </p:extLst>
          </p:nvPr>
        </p:nvGraphicFramePr>
        <p:xfrm>
          <a:off x="2032000" y="3266430"/>
          <a:ext cx="8128000" cy="345126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554459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1029</TotalTime>
  <Words>1267</Words>
  <Application>Microsoft Office PowerPoint</Application>
  <PresentationFormat>Widescreen</PresentationFormat>
  <Paragraphs>59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Supporting customers after Lockdown </dc:title>
  <dc:creator>Jess Roberts</dc:creator>
  <cp:lastModifiedBy>Olivia Bamber</cp:lastModifiedBy>
  <cp:revision>38</cp:revision>
  <dcterms:created xsi:type="dcterms:W3CDTF">2020-06-02T09:20:01Z</dcterms:created>
  <dcterms:modified xsi:type="dcterms:W3CDTF">2020-07-29T16:06:36Z</dcterms:modified>
</cp:coreProperties>
</file>